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sldIdLst>
    <p:sldId id="256" r:id="rId2"/>
    <p:sldId id="279" r:id="rId3"/>
    <p:sldId id="269" r:id="rId4"/>
    <p:sldId id="265" r:id="rId5"/>
    <p:sldId id="281" r:id="rId6"/>
    <p:sldId id="270" r:id="rId7"/>
    <p:sldId id="266" r:id="rId8"/>
    <p:sldId id="271" r:id="rId9"/>
    <p:sldId id="268" r:id="rId10"/>
    <p:sldId id="273" r:id="rId11"/>
    <p:sldId id="261" r:id="rId12"/>
    <p:sldId id="272" r:id="rId13"/>
    <p:sldId id="274" r:id="rId14"/>
    <p:sldId id="264" r:id="rId15"/>
    <p:sldId id="282" r:id="rId16"/>
    <p:sldId id="286" r:id="rId17"/>
    <p:sldId id="280" r:id="rId18"/>
    <p:sldId id="287" r:id="rId19"/>
    <p:sldId id="275" r:id="rId20"/>
    <p:sldId id="283" r:id="rId21"/>
    <p:sldId id="263" r:id="rId22"/>
    <p:sldId id="276" r:id="rId23"/>
    <p:sldId id="284" r:id="rId24"/>
    <p:sldId id="262" r:id="rId25"/>
    <p:sldId id="277" r:id="rId26"/>
    <p:sldId id="260" r:id="rId27"/>
    <p:sldId id="278" r:id="rId28"/>
    <p:sldId id="285" r:id="rId2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  <a:srgbClr val="C5FFC5"/>
    <a:srgbClr val="BBFFBB"/>
    <a:srgbClr val="A7FFA7"/>
    <a:srgbClr val="85FF85"/>
    <a:srgbClr val="43F988"/>
    <a:srgbClr val="5BE1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4319"/>
        <p:guide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68"/>
    </p:cViewPr>
  </p:sorterViewPr>
  <p:notesViewPr>
    <p:cSldViewPr snapToGrid="0"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FD6612-0E91-456F-B342-0256367E4B2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545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765AE-45B3-4A67-BF78-AEF03D9217E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894000"/>
      </p:ext>
    </p:extLst>
  </p:cSld>
  <p:clrMapOvr>
    <a:masterClrMapping/>
  </p:clrMapOvr>
  <p:transition spd="slow"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EF0E5-D5C2-46E4-AADD-64D8B36F4B0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925101"/>
      </p:ext>
    </p:extLst>
  </p:cSld>
  <p:clrMapOvr>
    <a:masterClrMapping/>
  </p:clrMapOvr>
  <p:transition spd="slow"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2A09F-4DD7-42D8-A1B5-8482A2C82D4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382791"/>
      </p:ext>
    </p:extLst>
  </p:cSld>
  <p:clrMapOvr>
    <a:masterClrMapping/>
  </p:clrMapOvr>
  <p:transition spd="slow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91D84-18BC-448B-9D7D-D40ACDB1C44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321324"/>
      </p:ext>
    </p:extLst>
  </p:cSld>
  <p:clrMapOvr>
    <a:masterClrMapping/>
  </p:clrMapOvr>
  <p:transition spd="slow"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04334-45BB-4498-B48D-02FA7DF278C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813089"/>
      </p:ext>
    </p:extLst>
  </p:cSld>
  <p:clrMapOvr>
    <a:masterClrMapping/>
  </p:clrMapOvr>
  <p:transition spd="slow"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E8442-983B-47B7-88F1-270DDFB461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521328"/>
      </p:ext>
    </p:extLst>
  </p:cSld>
  <p:clrMapOvr>
    <a:masterClrMapping/>
  </p:clrMapOvr>
  <p:transition spd="slow"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F60A8-4472-40A9-BB6D-AA1DB6A7FB5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10621"/>
      </p:ext>
    </p:extLst>
  </p:cSld>
  <p:clrMapOvr>
    <a:masterClrMapping/>
  </p:clrMapOvr>
  <p:transition spd="slow"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CC5AF-487E-43CC-ACB9-16E9933B15B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188777"/>
      </p:ext>
    </p:extLst>
  </p:cSld>
  <p:clrMapOvr>
    <a:masterClrMapping/>
  </p:clrMapOvr>
  <p:transition spd="slow"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218D0-D057-4735-AE04-AA22E8A4B00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07027"/>
      </p:ext>
    </p:extLst>
  </p:cSld>
  <p:clrMapOvr>
    <a:masterClrMapping/>
  </p:clrMapOvr>
  <p:transition spd="slow"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5A582-98AC-4877-BB29-79DEEF97603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805062"/>
      </p:ext>
    </p:extLst>
  </p:cSld>
  <p:clrMapOvr>
    <a:masterClrMapping/>
  </p:clrMapOvr>
  <p:transition spd="slow"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F045D-02BB-425C-8466-AE0E2FD373E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016628"/>
      </p:ext>
    </p:extLst>
  </p:cSld>
  <p:clrMapOvr>
    <a:masterClrMapping/>
  </p:clrMapOvr>
  <p:transition spd="slow"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50000">
              <a:srgbClr val="00FF00">
                <a:gamma/>
                <a:tint val="18039"/>
                <a:invGamma/>
              </a:srgbClr>
            </a:gs>
            <a:gs pos="100000">
              <a:srgbClr val="00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4C94B317-D7AB-458C-AEDC-F327DF85327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hecker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3E39-EB00-4591-914B-6A12E1EF765C}" type="slidenum">
              <a:rPr lang="ru-RU"/>
              <a:pPr/>
              <a:t>1</a:t>
            </a:fld>
            <a:endParaRPr lang="ru-RU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04800" y="1262063"/>
            <a:ext cx="8574088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8000" b="0">
                <a:solidFill>
                  <a:srgbClr val="FF0000"/>
                </a:solidFill>
              </a:rPr>
              <a:t>Тема </a:t>
            </a:r>
            <a:r>
              <a:rPr lang="ru-RU" sz="8000" b="0" smtClean="0">
                <a:solidFill>
                  <a:srgbClr val="FF0000"/>
                </a:solidFill>
              </a:rPr>
              <a:t>3.</a:t>
            </a:r>
            <a:endParaRPr lang="ru-RU" sz="8000" b="0" dirty="0">
              <a:solidFill>
                <a:srgbClr val="FF0000"/>
              </a:solidFill>
            </a:endParaRPr>
          </a:p>
          <a:p>
            <a:r>
              <a:rPr lang="ru-RU" sz="8000" b="0" dirty="0">
                <a:solidFill>
                  <a:srgbClr val="FF0000"/>
                </a:solidFill>
              </a:rPr>
              <a:t> Водорастворимые </a:t>
            </a:r>
          </a:p>
          <a:p>
            <a:r>
              <a:rPr lang="ru-RU" sz="8000" b="0" dirty="0">
                <a:solidFill>
                  <a:srgbClr val="FF0000"/>
                </a:solidFill>
              </a:rPr>
              <a:t>витамины.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00167-8767-4922-B937-9177ECFBF5B3}" type="slidenum">
              <a:rPr lang="ru-RU"/>
              <a:pPr/>
              <a:t>10</a:t>
            </a:fld>
            <a:endParaRPr lang="ru-RU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70400" y="309490"/>
            <a:ext cx="8818856" cy="6188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Никотиновая к-та (</a:t>
            </a:r>
            <a:r>
              <a:rPr lang="ru-RU" sz="3600" dirty="0" smtClean="0">
                <a:solidFill>
                  <a:srgbClr val="FF3300"/>
                </a:solidFill>
              </a:rPr>
              <a:t>В</a:t>
            </a:r>
            <a:r>
              <a:rPr lang="ru-RU" sz="3600" baseline="-25000" dirty="0" smtClean="0">
                <a:solidFill>
                  <a:srgbClr val="FF3300"/>
                </a:solidFill>
              </a:rPr>
              <a:t>5</a:t>
            </a:r>
            <a:r>
              <a:rPr lang="ru-RU" sz="3600" dirty="0" smtClean="0">
                <a:solidFill>
                  <a:srgbClr val="FF3300"/>
                </a:solidFill>
              </a:rPr>
              <a:t>, </a:t>
            </a:r>
            <a:r>
              <a:rPr lang="ru-RU" sz="3600" dirty="0" smtClean="0">
                <a:solidFill>
                  <a:srgbClr val="FF3300"/>
                </a:solidFill>
              </a:rPr>
              <a:t>РР</a:t>
            </a:r>
            <a:r>
              <a:rPr lang="ru-RU" sz="3600" dirty="0">
                <a:solidFill>
                  <a:srgbClr val="FF3300"/>
                </a:solidFill>
              </a:rPr>
              <a:t>) </a:t>
            </a:r>
            <a:r>
              <a:rPr lang="ru-RU" sz="3600" dirty="0" smtClean="0">
                <a:solidFill>
                  <a:srgbClr val="FF3300"/>
                </a:solidFill>
              </a:rPr>
              <a:t>или </a:t>
            </a:r>
            <a:r>
              <a:rPr lang="ru-RU" sz="3600" dirty="0" err="1" smtClean="0">
                <a:solidFill>
                  <a:srgbClr val="FF3300"/>
                </a:solidFill>
              </a:rPr>
              <a:t>никотинамид</a:t>
            </a:r>
            <a:r>
              <a:rPr lang="ru-RU" sz="3600" dirty="0" smtClean="0">
                <a:solidFill>
                  <a:srgbClr val="FF3300"/>
                </a:solidFill>
              </a:rPr>
              <a:t> </a:t>
            </a:r>
            <a:r>
              <a:rPr lang="ru-RU" sz="3600" dirty="0" smtClean="0"/>
              <a:t>(</a:t>
            </a:r>
            <a:r>
              <a:rPr lang="ru-RU" sz="3600" dirty="0" err="1" smtClean="0"/>
              <a:t>амид</a:t>
            </a:r>
            <a:r>
              <a:rPr lang="ru-RU" sz="3600" dirty="0" smtClean="0"/>
              <a:t> никотиновой кислоты), ниацин</a:t>
            </a:r>
            <a:r>
              <a:rPr lang="ru-RU" sz="3600" dirty="0"/>
              <a:t>, </a:t>
            </a:r>
            <a:r>
              <a:rPr lang="ru-RU" sz="3600" dirty="0" smtClean="0"/>
              <a:t>антипеллагрический</a:t>
            </a:r>
            <a:endParaRPr lang="ru-RU" sz="2400" dirty="0"/>
          </a:p>
          <a:p>
            <a:pPr algn="l"/>
            <a:endParaRPr lang="ru-RU" sz="3600" dirty="0" smtClean="0"/>
          </a:p>
          <a:p>
            <a:pPr algn="l"/>
            <a:r>
              <a:rPr lang="ru-RU" sz="3600" dirty="0" smtClean="0"/>
              <a:t>Функции</a:t>
            </a:r>
            <a:r>
              <a:rPr lang="ru-RU" sz="3600" dirty="0"/>
              <a:t>: входит в состав коферментов </a:t>
            </a:r>
          </a:p>
          <a:p>
            <a:pPr algn="l"/>
            <a:r>
              <a:rPr lang="ru-RU" sz="3600" dirty="0"/>
              <a:t>НАД и НАДФ (в ферментах - </a:t>
            </a:r>
            <a:r>
              <a:rPr lang="ru-RU" sz="3600" dirty="0" smtClean="0"/>
              <a:t>анаэробных</a:t>
            </a:r>
            <a:endParaRPr lang="ru-RU" sz="3600" dirty="0"/>
          </a:p>
          <a:p>
            <a:pPr algn="just"/>
            <a:r>
              <a:rPr lang="ru-RU" sz="3600" dirty="0"/>
              <a:t> </a:t>
            </a:r>
            <a:r>
              <a:rPr lang="ru-RU" sz="3600" dirty="0" err="1"/>
              <a:t>дегидрогеназах</a:t>
            </a:r>
            <a:r>
              <a:rPr lang="ru-RU" sz="3600" dirty="0"/>
              <a:t>). </a:t>
            </a:r>
            <a:endParaRPr lang="ru-RU" sz="3600" dirty="0" smtClean="0"/>
          </a:p>
          <a:p>
            <a:pPr algn="just"/>
            <a:r>
              <a:rPr lang="ru-RU" sz="3600" dirty="0" smtClean="0"/>
              <a:t>В </a:t>
            </a:r>
            <a:r>
              <a:rPr lang="ru-RU" sz="3600" dirty="0"/>
              <a:t>тканях РР </a:t>
            </a:r>
            <a:r>
              <a:rPr lang="ru-RU" sz="3600" dirty="0" smtClean="0"/>
              <a:t>синтезируется </a:t>
            </a:r>
            <a:r>
              <a:rPr lang="ru-RU" sz="3600" dirty="0"/>
              <a:t>из </a:t>
            </a:r>
            <a:r>
              <a:rPr lang="ru-RU" sz="3600" dirty="0" smtClean="0"/>
              <a:t>триптофана</a:t>
            </a:r>
            <a:r>
              <a:rPr lang="ru-RU" sz="3600" dirty="0"/>
              <a:t>.</a:t>
            </a:r>
          </a:p>
          <a:p>
            <a:pPr algn="just"/>
            <a:r>
              <a:rPr lang="ru-RU" sz="3600" dirty="0"/>
              <a:t>Авитаминоз: дерматит </a:t>
            </a:r>
            <a:r>
              <a:rPr lang="ru-RU" sz="3600" dirty="0" smtClean="0"/>
              <a:t>(пеллагра</a:t>
            </a:r>
            <a:r>
              <a:rPr lang="ru-RU" sz="3600" dirty="0"/>
              <a:t>), </a:t>
            </a:r>
            <a:r>
              <a:rPr lang="ru-RU" sz="3600" dirty="0" smtClean="0"/>
              <a:t>диарея</a:t>
            </a:r>
            <a:r>
              <a:rPr lang="ru-RU" sz="3600" dirty="0"/>
              <a:t>, деменция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1DC2-C0D7-4C90-8C72-6CD14BDBDA75}" type="slidenum">
              <a:rPr lang="ru-RU"/>
              <a:pPr/>
              <a:t>11</a:t>
            </a:fld>
            <a:endParaRPr lang="ru-RU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 rot="1800000">
            <a:off x="930275" y="1243013"/>
            <a:ext cx="2203450" cy="1905000"/>
          </a:xfrm>
          <a:prstGeom prst="hexagon">
            <a:avLst>
              <a:gd name="adj" fmla="val 28917"/>
              <a:gd name="vf" fmla="val 115470"/>
            </a:avLst>
          </a:prstGeom>
          <a:gradFill rotWithShape="0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2400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V="1">
            <a:off x="1133475" y="1223963"/>
            <a:ext cx="89535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3009900" y="1638300"/>
            <a:ext cx="342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279775" y="1393825"/>
            <a:ext cx="1114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sz="2400"/>
              <a:t>СООН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851025" y="32416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/>
              <a:t>N</a:t>
            </a:r>
            <a:endParaRPr lang="ru-RU" sz="2400"/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 rot="1800000">
            <a:off x="5241157" y="2798213"/>
            <a:ext cx="1982788" cy="1714500"/>
          </a:xfrm>
          <a:prstGeom prst="hexagon">
            <a:avLst>
              <a:gd name="adj" fmla="val 28912"/>
              <a:gd name="vf" fmla="val 115470"/>
            </a:avLst>
          </a:prstGeom>
          <a:gradFill rotWithShape="0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5472932" y="2788688"/>
            <a:ext cx="739775" cy="438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V="1">
            <a:off x="7079482" y="3131588"/>
            <a:ext cx="171450" cy="19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7221299" y="2883658"/>
            <a:ext cx="13131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sz="2400" dirty="0" smtClean="0"/>
              <a:t>CO-NH</a:t>
            </a:r>
            <a:r>
              <a:rPr lang="ru-RU" sz="2400" baseline="-25000" dirty="0" smtClean="0"/>
              <a:t>2</a:t>
            </a:r>
            <a:endParaRPr lang="ru-RU" sz="2400" dirty="0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026175" y="4609323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sz="2400" dirty="0"/>
              <a:t>N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75840" y="3630521"/>
            <a:ext cx="375999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3300"/>
                </a:solidFill>
              </a:rPr>
              <a:t>Никотиновая к-та </a:t>
            </a:r>
          </a:p>
          <a:p>
            <a:r>
              <a:rPr lang="ru-RU" dirty="0" smtClean="0">
                <a:solidFill>
                  <a:srgbClr val="0000FF"/>
                </a:solidFill>
              </a:rPr>
              <a:t>(</a:t>
            </a:r>
            <a:r>
              <a:rPr lang="ru-RU" dirty="0">
                <a:solidFill>
                  <a:srgbClr val="0000FF"/>
                </a:solidFill>
              </a:rPr>
              <a:t>витамин </a:t>
            </a:r>
            <a:r>
              <a:rPr lang="ru-RU" dirty="0" smtClean="0">
                <a:solidFill>
                  <a:srgbClr val="0000FF"/>
                </a:solidFill>
              </a:rPr>
              <a:t>В</a:t>
            </a:r>
            <a:r>
              <a:rPr lang="ru-RU" baseline="-25000" dirty="0" smtClean="0">
                <a:solidFill>
                  <a:srgbClr val="0000FF"/>
                </a:solidFill>
              </a:rPr>
              <a:t>5</a:t>
            </a:r>
            <a:r>
              <a:rPr lang="ru-RU" dirty="0" smtClean="0">
                <a:solidFill>
                  <a:srgbClr val="0000FF"/>
                </a:solidFill>
              </a:rPr>
              <a:t>, </a:t>
            </a:r>
            <a:r>
              <a:rPr lang="ru-RU" dirty="0">
                <a:solidFill>
                  <a:srgbClr val="0000FF"/>
                </a:solidFill>
              </a:rPr>
              <a:t>или РР)</a:t>
            </a:r>
            <a:endParaRPr lang="ru-RU" dirty="0">
              <a:solidFill>
                <a:srgbClr val="FF3300"/>
              </a:solidFill>
            </a:endParaRP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369179" y="5076821"/>
            <a:ext cx="414892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FF3300"/>
                </a:solidFill>
              </a:rPr>
              <a:t>Амид</a:t>
            </a:r>
            <a:r>
              <a:rPr lang="ru-RU" dirty="0">
                <a:solidFill>
                  <a:srgbClr val="FF3300"/>
                </a:solidFill>
              </a:rPr>
              <a:t> </a:t>
            </a:r>
            <a:r>
              <a:rPr lang="ru-RU" dirty="0" smtClean="0">
                <a:solidFill>
                  <a:srgbClr val="FF3300"/>
                </a:solidFill>
              </a:rPr>
              <a:t>никотиновой к-ты </a:t>
            </a:r>
            <a:r>
              <a:rPr lang="ru-RU" dirty="0">
                <a:solidFill>
                  <a:srgbClr val="FF3300"/>
                </a:solidFill>
              </a:rPr>
              <a:t>(</a:t>
            </a:r>
            <a:r>
              <a:rPr lang="ru-RU" dirty="0" err="1">
                <a:solidFill>
                  <a:srgbClr val="FF3300"/>
                </a:solidFill>
              </a:rPr>
              <a:t>никотинамид</a:t>
            </a:r>
            <a:r>
              <a:rPr lang="ru-RU" dirty="0">
                <a:solidFill>
                  <a:srgbClr val="FF3300"/>
                </a:solidFill>
              </a:rPr>
              <a:t>)</a:t>
            </a:r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5498332" y="4131713"/>
            <a:ext cx="730250" cy="415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6993757" y="3179213"/>
            <a:ext cx="0" cy="942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2857500" y="1657350"/>
            <a:ext cx="0" cy="1085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1162050" y="2667000"/>
            <a:ext cx="857250" cy="495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3242242" y="523875"/>
            <a:ext cx="3246892" cy="58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sz="3200" dirty="0">
                <a:solidFill>
                  <a:srgbClr val="FF3300"/>
                </a:solidFill>
              </a:rPr>
              <a:t>Витамин РР (</a:t>
            </a:r>
            <a:r>
              <a:rPr lang="ru-RU" sz="3200" dirty="0" smtClean="0">
                <a:solidFill>
                  <a:srgbClr val="FF3300"/>
                </a:solidFill>
              </a:rPr>
              <a:t>В</a:t>
            </a:r>
            <a:r>
              <a:rPr lang="ru-RU" sz="3200" baseline="-25000" dirty="0" smtClean="0">
                <a:solidFill>
                  <a:srgbClr val="FF3300"/>
                </a:solidFill>
              </a:rPr>
              <a:t>3</a:t>
            </a:r>
            <a:r>
              <a:rPr lang="ru-RU" sz="3200" dirty="0" smtClean="0">
                <a:solidFill>
                  <a:srgbClr val="FF3300"/>
                </a:solidFill>
              </a:rPr>
              <a:t>)</a:t>
            </a:r>
            <a:endParaRPr lang="ru-RU" sz="32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62C01-B2F5-4611-97CC-6B6D9228C368}" type="slidenum">
              <a:rPr lang="ru-RU"/>
              <a:pPr/>
              <a:t>12</a:t>
            </a:fld>
            <a:endParaRPr lang="ru-RU"/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37374" y="330485"/>
            <a:ext cx="8451786" cy="6188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Холин (В</a:t>
            </a:r>
            <a:r>
              <a:rPr lang="ru-RU" sz="3600" baseline="-25000" dirty="0">
                <a:solidFill>
                  <a:srgbClr val="FF3300"/>
                </a:solidFill>
              </a:rPr>
              <a:t>4</a:t>
            </a:r>
            <a:r>
              <a:rPr lang="ru-RU" sz="3600" dirty="0">
                <a:solidFill>
                  <a:srgbClr val="FF3300"/>
                </a:solidFill>
              </a:rPr>
              <a:t>)</a:t>
            </a:r>
            <a:r>
              <a:rPr lang="ru-RU" sz="3600" dirty="0"/>
              <a:t> </a:t>
            </a:r>
            <a:endParaRPr lang="ru-RU" sz="3600" dirty="0" smtClean="0"/>
          </a:p>
          <a:p>
            <a:pPr algn="l"/>
            <a:endParaRPr lang="ru-RU" sz="3600" dirty="0" smtClean="0"/>
          </a:p>
          <a:p>
            <a:pPr algn="l"/>
            <a:endParaRPr lang="ru-RU" sz="3600" dirty="0" smtClean="0"/>
          </a:p>
          <a:p>
            <a:r>
              <a:rPr lang="ru-RU" sz="3600" dirty="0" err="1" smtClean="0"/>
              <a:t>аминоэтиловый</a:t>
            </a:r>
            <a:r>
              <a:rPr lang="ru-RU" sz="3600" dirty="0" smtClean="0"/>
              <a:t> спирт</a:t>
            </a:r>
            <a:endParaRPr lang="ru-RU" sz="3600" dirty="0"/>
          </a:p>
          <a:p>
            <a:pPr algn="l"/>
            <a:endParaRPr lang="ru-RU" sz="3600" dirty="0" smtClean="0"/>
          </a:p>
          <a:p>
            <a:pPr algn="just"/>
            <a:r>
              <a:rPr lang="ru-RU" sz="3600" dirty="0" smtClean="0"/>
              <a:t>Функции</a:t>
            </a:r>
            <a:r>
              <a:rPr lang="ru-RU" sz="3600" dirty="0"/>
              <a:t>: </a:t>
            </a:r>
            <a:r>
              <a:rPr lang="ru-RU" sz="3600" dirty="0" err="1" smtClean="0"/>
              <a:t>капилляроукрепляющий</a:t>
            </a:r>
            <a:r>
              <a:rPr lang="ru-RU" sz="3600" dirty="0" smtClean="0"/>
              <a:t>, участвует </a:t>
            </a:r>
            <a:r>
              <a:rPr lang="ru-RU" sz="3600" dirty="0"/>
              <a:t>в обмене липидов, </a:t>
            </a:r>
            <a:r>
              <a:rPr lang="ru-RU" sz="3600" dirty="0" smtClean="0"/>
              <a:t>синтезе </a:t>
            </a:r>
            <a:r>
              <a:rPr lang="ru-RU" sz="3600" dirty="0"/>
              <a:t>ацетилхолина, лецитина.</a:t>
            </a:r>
          </a:p>
          <a:p>
            <a:pPr algn="l"/>
            <a:r>
              <a:rPr lang="ru-RU" sz="3600" dirty="0"/>
              <a:t> </a:t>
            </a:r>
            <a:endParaRPr lang="ru-RU" sz="3600" dirty="0" smtClean="0"/>
          </a:p>
          <a:p>
            <a:pPr algn="just"/>
            <a:r>
              <a:rPr lang="ru-RU" sz="3600" dirty="0" smtClean="0"/>
              <a:t>Авитаминоз</a:t>
            </a:r>
            <a:r>
              <a:rPr lang="ru-RU" sz="3600" dirty="0"/>
              <a:t>: жировое </a:t>
            </a:r>
            <a:r>
              <a:rPr lang="ru-RU" sz="3600" dirty="0" smtClean="0"/>
              <a:t>перерождение печени </a:t>
            </a:r>
            <a:r>
              <a:rPr lang="ru-RU" sz="3600" dirty="0"/>
              <a:t>и почек.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14431" y="738023"/>
            <a:ext cx="4759326" cy="1420813"/>
            <a:chOff x="1519" y="1316"/>
            <a:chExt cx="2998" cy="895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1519" y="1316"/>
              <a:ext cx="2206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dirty="0"/>
                <a:t>HO </a:t>
              </a:r>
              <a:r>
                <a:rPr lang="en-US" sz="4800" dirty="0"/>
                <a:t>-</a:t>
              </a:r>
              <a:r>
                <a:rPr lang="en-US" dirty="0"/>
                <a:t> </a:t>
              </a:r>
              <a:r>
                <a:rPr lang="en-US" dirty="0" smtClean="0"/>
                <a:t>CH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</a:t>
              </a:r>
              <a:r>
                <a:rPr lang="en-US" sz="4800" dirty="0"/>
                <a:t>-</a:t>
              </a:r>
              <a:r>
                <a:rPr lang="en-US" dirty="0"/>
                <a:t> CH</a:t>
              </a:r>
              <a:r>
                <a:rPr lang="en-US" baseline="-25000" dirty="0"/>
                <a:t>2 </a:t>
              </a:r>
              <a:r>
                <a:rPr lang="en-US" sz="4800" dirty="0"/>
                <a:t>-</a:t>
              </a:r>
              <a:r>
                <a:rPr lang="en-US" dirty="0"/>
                <a:t> N </a:t>
              </a:r>
              <a:endParaRPr lang="ru-RU" baseline="-25000" dirty="0"/>
            </a:p>
          </p:txBody>
        </p:sp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3765" y="1458"/>
              <a:ext cx="7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ru-RU"/>
                <a:t>(CH</a:t>
              </a:r>
              <a:r>
                <a:rPr lang="ru-RU" baseline="-25000"/>
                <a:t>3</a:t>
              </a:r>
              <a:r>
                <a:rPr lang="ru-RU"/>
                <a:t>)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>
              <a:off x="3630" y="1596"/>
              <a:ext cx="2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3630" y="1644"/>
              <a:ext cx="2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3630" y="1692"/>
              <a:ext cx="2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3528" y="1740"/>
              <a:ext cx="0" cy="2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381" y="1884"/>
              <a:ext cx="46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ru-RU"/>
                <a:t>OH</a:t>
              </a:r>
            </a:p>
          </p:txBody>
        </p:sp>
      </p:grpSp>
    </p:spTree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8FF3-8D50-4494-9E0A-F2B0EB7D4C6D}" type="slidenum">
              <a:rPr lang="ru-RU"/>
              <a:pPr/>
              <a:t>13</a:t>
            </a:fld>
            <a:endParaRPr lang="ru-RU"/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36479" y="270889"/>
            <a:ext cx="8748215" cy="6434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r>
              <a:rPr lang="ru-RU" sz="3600" dirty="0" err="1">
                <a:solidFill>
                  <a:srgbClr val="FF3300"/>
                </a:solidFill>
              </a:rPr>
              <a:t>Пиридоксол</a:t>
            </a:r>
            <a:r>
              <a:rPr lang="ru-RU" sz="3600" dirty="0">
                <a:solidFill>
                  <a:srgbClr val="FF3300"/>
                </a:solidFill>
              </a:rPr>
              <a:t> (В</a:t>
            </a:r>
            <a:r>
              <a:rPr lang="ru-RU" sz="3600" baseline="-25000" dirty="0">
                <a:solidFill>
                  <a:srgbClr val="FF3300"/>
                </a:solidFill>
              </a:rPr>
              <a:t>6</a:t>
            </a:r>
            <a:r>
              <a:rPr lang="ru-RU" sz="3600" dirty="0">
                <a:solidFill>
                  <a:srgbClr val="FF3300"/>
                </a:solidFill>
              </a:rPr>
              <a:t>),</a:t>
            </a:r>
            <a:r>
              <a:rPr lang="ru-RU" sz="3600" dirty="0"/>
              <a:t> </a:t>
            </a:r>
            <a:endParaRPr lang="ru-RU" sz="3600" dirty="0" smtClean="0"/>
          </a:p>
          <a:p>
            <a:r>
              <a:rPr lang="ru-RU" sz="3200" dirty="0" err="1" smtClean="0"/>
              <a:t>антидерматитный</a:t>
            </a:r>
            <a:r>
              <a:rPr lang="ru-RU" sz="3200" dirty="0" smtClean="0"/>
              <a:t>. Производное </a:t>
            </a:r>
            <a:r>
              <a:rPr lang="ru-RU" sz="3200" dirty="0"/>
              <a:t>пиридина.</a:t>
            </a:r>
          </a:p>
          <a:p>
            <a:pPr algn="l"/>
            <a:r>
              <a:rPr lang="ru-RU" sz="3200" dirty="0" smtClean="0"/>
              <a:t>Встречается </a:t>
            </a:r>
            <a:r>
              <a:rPr lang="ru-RU" sz="3200" dirty="0"/>
              <a:t>в 3-х формах: </a:t>
            </a:r>
            <a:r>
              <a:rPr lang="ru-RU" sz="3200" dirty="0" err="1"/>
              <a:t>пиридоксол</a:t>
            </a:r>
            <a:endParaRPr lang="ru-RU" sz="3200" dirty="0"/>
          </a:p>
          <a:p>
            <a:pPr algn="l"/>
            <a:r>
              <a:rPr lang="ru-RU" sz="3200" dirty="0"/>
              <a:t>(спирт), </a:t>
            </a:r>
            <a:r>
              <a:rPr lang="ru-RU" sz="3200" dirty="0" err="1"/>
              <a:t>пиридоксаль</a:t>
            </a:r>
            <a:r>
              <a:rPr lang="ru-RU" sz="3200" dirty="0"/>
              <a:t> (альдегид), </a:t>
            </a:r>
            <a:r>
              <a:rPr lang="ru-RU" sz="3200" dirty="0" err="1" smtClean="0"/>
              <a:t>пиридоксамин</a:t>
            </a:r>
            <a:r>
              <a:rPr lang="ru-RU" sz="3200" dirty="0" smtClean="0"/>
              <a:t> </a:t>
            </a:r>
            <a:r>
              <a:rPr lang="ru-RU" sz="3200" dirty="0"/>
              <a:t>(соединение с </a:t>
            </a:r>
            <a:r>
              <a:rPr lang="en-US" sz="3200" dirty="0"/>
              <a:t>N</a:t>
            </a:r>
            <a:r>
              <a:rPr lang="ru-RU" sz="3200" dirty="0"/>
              <a:t>Н</a:t>
            </a:r>
            <a:r>
              <a:rPr lang="ru-RU" sz="3200" baseline="-25000" dirty="0"/>
              <a:t>2</a:t>
            </a:r>
            <a:r>
              <a:rPr lang="ru-RU" sz="3200" dirty="0"/>
              <a:t>)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3200" dirty="0" smtClean="0"/>
              <a:t>Функции</a:t>
            </a:r>
            <a:r>
              <a:rPr lang="ru-RU" sz="3200" dirty="0"/>
              <a:t>: образует кофермент </a:t>
            </a:r>
            <a:r>
              <a:rPr lang="ru-RU" sz="3200" dirty="0" err="1" smtClean="0"/>
              <a:t>фосфопиридоксаль</a:t>
            </a:r>
            <a:r>
              <a:rPr lang="ru-RU" sz="3200" dirty="0" smtClean="0"/>
              <a:t> (ФП - это </a:t>
            </a:r>
            <a:r>
              <a:rPr lang="ru-RU" sz="3200" dirty="0"/>
              <a:t>В</a:t>
            </a:r>
            <a:r>
              <a:rPr lang="ru-RU" sz="3200" baseline="-25000" dirty="0"/>
              <a:t>6</a:t>
            </a:r>
            <a:r>
              <a:rPr lang="ru-RU" sz="3200" dirty="0"/>
              <a:t> и </a:t>
            </a:r>
            <a:r>
              <a:rPr lang="ru-RU" sz="3200" dirty="0" smtClean="0"/>
              <a:t>фосфорная </a:t>
            </a:r>
            <a:r>
              <a:rPr lang="ru-RU" sz="3200" dirty="0"/>
              <a:t>к-та), </a:t>
            </a:r>
            <a:r>
              <a:rPr lang="ru-RU" sz="3200" dirty="0" smtClean="0"/>
              <a:t>которая входит в </a:t>
            </a:r>
            <a:r>
              <a:rPr lang="ru-RU" sz="3200" dirty="0"/>
              <a:t>состав ферментов </a:t>
            </a:r>
            <a:r>
              <a:rPr lang="ru-RU" sz="3200" i="1" dirty="0" err="1" smtClean="0">
                <a:solidFill>
                  <a:srgbClr val="FF3300"/>
                </a:solidFill>
              </a:rPr>
              <a:t>аминтрансфераз</a:t>
            </a:r>
            <a:r>
              <a:rPr lang="ru-RU" sz="3200" i="1" dirty="0" smtClean="0">
                <a:solidFill>
                  <a:srgbClr val="FF3300"/>
                </a:solidFill>
              </a:rPr>
              <a:t> </a:t>
            </a:r>
            <a:r>
              <a:rPr lang="ru-RU" sz="3200" i="1" dirty="0">
                <a:solidFill>
                  <a:srgbClr val="FF3300"/>
                </a:solidFill>
              </a:rPr>
              <a:t>и </a:t>
            </a:r>
            <a:r>
              <a:rPr lang="ru-RU" sz="3200" i="1" dirty="0" err="1" smtClean="0">
                <a:solidFill>
                  <a:srgbClr val="FF3300"/>
                </a:solidFill>
              </a:rPr>
              <a:t>декарбоксилаз</a:t>
            </a:r>
            <a:r>
              <a:rPr lang="ru-RU" sz="3200" i="1" dirty="0" smtClean="0">
                <a:solidFill>
                  <a:srgbClr val="FF3300"/>
                </a:solidFill>
              </a:rPr>
              <a:t> </a:t>
            </a:r>
            <a:r>
              <a:rPr lang="ru-RU" sz="3200" i="1" dirty="0" err="1" smtClean="0">
                <a:solidFill>
                  <a:srgbClr val="FF3300"/>
                </a:solidFill>
              </a:rPr>
              <a:t>аминок</a:t>
            </a:r>
            <a:r>
              <a:rPr lang="ru-RU" sz="3200" i="1" dirty="0" smtClean="0">
                <a:solidFill>
                  <a:srgbClr val="FF3300"/>
                </a:solidFill>
              </a:rPr>
              <a:t>-т</a:t>
            </a:r>
            <a:r>
              <a:rPr lang="ru-RU" sz="3200" i="1" dirty="0">
                <a:solidFill>
                  <a:srgbClr val="FF3300"/>
                </a:solidFill>
              </a:rPr>
              <a:t>.</a:t>
            </a:r>
            <a:endParaRPr lang="ru-RU" sz="3200" i="1" dirty="0"/>
          </a:p>
          <a:p>
            <a:pPr algn="l"/>
            <a:r>
              <a:rPr lang="ru-RU" sz="3200" dirty="0"/>
              <a:t> </a:t>
            </a:r>
            <a:endParaRPr lang="ru-RU" sz="3200" dirty="0" smtClean="0"/>
          </a:p>
          <a:p>
            <a:pPr algn="l"/>
            <a:r>
              <a:rPr lang="ru-RU" sz="3200" dirty="0" smtClean="0"/>
              <a:t>Авитаминоз</a:t>
            </a:r>
            <a:r>
              <a:rPr lang="ru-RU" sz="3200" dirty="0"/>
              <a:t>: симметричные </a:t>
            </a:r>
            <a:r>
              <a:rPr lang="ru-RU" sz="3200" dirty="0" smtClean="0"/>
              <a:t>дерматиты </a:t>
            </a:r>
            <a:r>
              <a:rPr lang="ru-RU" sz="3200" dirty="0"/>
              <a:t>(</a:t>
            </a:r>
            <a:r>
              <a:rPr lang="ru-RU" sz="3200" dirty="0" err="1"/>
              <a:t>акродиния</a:t>
            </a:r>
            <a:r>
              <a:rPr lang="ru-RU" sz="3200" dirty="0"/>
              <a:t>), </a:t>
            </a:r>
            <a:r>
              <a:rPr lang="ru-RU" sz="3200" dirty="0" smtClean="0"/>
              <a:t>судороги</a:t>
            </a:r>
            <a:endParaRPr lang="ru-RU" sz="3200" dirty="0"/>
          </a:p>
        </p:txBody>
      </p:sp>
    </p:spTree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ED3F-C2E4-4235-BE3D-12005E99489F}" type="slidenum">
              <a:rPr lang="ru-RU"/>
              <a:pPr/>
              <a:t>14</a:t>
            </a:fld>
            <a:endParaRPr lang="ru-RU"/>
          </a:p>
        </p:txBody>
      </p:sp>
      <p:grpSp>
        <p:nvGrpSpPr>
          <p:cNvPr id="12370" name="Group 82"/>
          <p:cNvGrpSpPr>
            <a:grpSpLocks/>
          </p:cNvGrpSpPr>
          <p:nvPr/>
        </p:nvGrpSpPr>
        <p:grpSpPr bwMode="auto">
          <a:xfrm>
            <a:off x="272955" y="147636"/>
            <a:ext cx="8539234" cy="6403975"/>
            <a:chOff x="0" y="0"/>
            <a:chExt cx="5508" cy="4130"/>
          </a:xfrm>
        </p:grpSpPr>
        <p:grpSp>
          <p:nvGrpSpPr>
            <p:cNvPr id="12366" name="Group 78"/>
            <p:cNvGrpSpPr>
              <a:grpSpLocks/>
            </p:cNvGrpSpPr>
            <p:nvPr/>
          </p:nvGrpSpPr>
          <p:grpSpPr bwMode="auto">
            <a:xfrm>
              <a:off x="0" y="807"/>
              <a:ext cx="2232" cy="1667"/>
              <a:chOff x="0" y="423"/>
              <a:chExt cx="2232" cy="1667"/>
            </a:xfrm>
          </p:grpSpPr>
          <p:grpSp>
            <p:nvGrpSpPr>
              <p:cNvPr id="12309" name="Group 21"/>
              <p:cNvGrpSpPr>
                <a:grpSpLocks/>
              </p:cNvGrpSpPr>
              <p:nvPr/>
            </p:nvGrpSpPr>
            <p:grpSpPr bwMode="auto">
              <a:xfrm>
                <a:off x="0" y="672"/>
                <a:ext cx="2232" cy="1196"/>
                <a:chOff x="265" y="552"/>
                <a:chExt cx="2232" cy="1196"/>
              </a:xfrm>
            </p:grpSpPr>
            <p:sp>
              <p:nvSpPr>
                <p:cNvPr id="12292" name="AutoShape 4"/>
                <p:cNvSpPr>
                  <a:spLocks noChangeArrowheads="1"/>
                </p:cNvSpPr>
                <p:nvPr/>
              </p:nvSpPr>
              <p:spPr bwMode="auto">
                <a:xfrm rot="1800000">
                  <a:off x="780" y="744"/>
                  <a:ext cx="916" cy="792"/>
                </a:xfrm>
                <a:prstGeom prst="hexagon">
                  <a:avLst>
                    <a:gd name="adj" fmla="val 28914"/>
                    <a:gd name="vf" fmla="val 115470"/>
                  </a:avLst>
                </a:prstGeom>
                <a:solidFill>
                  <a:srgbClr val="FFFF00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3" name="Line 5"/>
                <p:cNvSpPr>
                  <a:spLocks noChangeShapeType="1"/>
                </p:cNvSpPr>
                <p:nvPr/>
              </p:nvSpPr>
              <p:spPr bwMode="auto">
                <a:xfrm flipV="1">
                  <a:off x="864" y="720"/>
                  <a:ext cx="384" cy="22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4" name="Line 6"/>
                <p:cNvSpPr>
                  <a:spLocks noChangeShapeType="1"/>
                </p:cNvSpPr>
                <p:nvPr/>
              </p:nvSpPr>
              <p:spPr bwMode="auto">
                <a:xfrm rot="3718919" flipV="1">
                  <a:off x="861" y="1335"/>
                  <a:ext cx="321" cy="1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5" name="Line 7"/>
                <p:cNvSpPr>
                  <a:spLocks noChangeShapeType="1"/>
                </p:cNvSpPr>
                <p:nvPr/>
              </p:nvSpPr>
              <p:spPr bwMode="auto">
                <a:xfrm rot="18021056" flipV="1">
                  <a:off x="1398" y="1026"/>
                  <a:ext cx="384" cy="22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6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236" y="552"/>
                  <a:ext cx="0" cy="1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7" name="Line 9"/>
                <p:cNvSpPr>
                  <a:spLocks noChangeShapeType="1"/>
                </p:cNvSpPr>
                <p:nvPr/>
              </p:nvSpPr>
              <p:spPr bwMode="auto">
                <a:xfrm>
                  <a:off x="1632" y="91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8" name="Line 10"/>
                <p:cNvSpPr>
                  <a:spLocks noChangeShapeType="1"/>
                </p:cNvSpPr>
                <p:nvPr/>
              </p:nvSpPr>
              <p:spPr bwMode="auto">
                <a:xfrm>
                  <a:off x="690" y="91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9" name="Line 11"/>
                <p:cNvSpPr>
                  <a:spLocks noChangeShapeType="1"/>
                </p:cNvSpPr>
                <p:nvPr/>
              </p:nvSpPr>
              <p:spPr bwMode="auto">
                <a:xfrm>
                  <a:off x="696" y="136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0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19" y="758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НО</a:t>
                  </a:r>
                </a:p>
              </p:txBody>
            </p:sp>
            <p:sp>
              <p:nvSpPr>
                <p:cNvPr id="1230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731" y="758"/>
                  <a:ext cx="76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СН</a:t>
                  </a:r>
                  <a:r>
                    <a:rPr lang="ru-RU" sz="2400" baseline="-25000"/>
                    <a:t>2</a:t>
                  </a:r>
                  <a:r>
                    <a:rPr lang="ru-RU" sz="2400"/>
                    <a:t>ОН</a:t>
                  </a:r>
                </a:p>
              </p:txBody>
            </p:sp>
            <p:sp>
              <p:nvSpPr>
                <p:cNvPr id="1230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65" y="1220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Н</a:t>
                  </a:r>
                  <a:r>
                    <a:rPr lang="ru-RU" sz="2400" baseline="-25000"/>
                    <a:t>3</a:t>
                  </a:r>
                  <a:r>
                    <a:rPr lang="ru-RU" sz="2400"/>
                    <a:t>С</a:t>
                  </a:r>
                </a:p>
              </p:txBody>
            </p:sp>
            <p:sp>
              <p:nvSpPr>
                <p:cNvPr id="12306" name="Freeform 18"/>
                <p:cNvSpPr>
                  <a:spLocks/>
                </p:cNvSpPr>
                <p:nvPr/>
              </p:nvSpPr>
              <p:spPr bwMode="auto">
                <a:xfrm>
                  <a:off x="1152" y="1547"/>
                  <a:ext cx="170" cy="51"/>
                </a:xfrm>
                <a:custGeom>
                  <a:avLst/>
                  <a:gdLst>
                    <a:gd name="T0" fmla="*/ 0 w 170"/>
                    <a:gd name="T1" fmla="*/ 0 h 51"/>
                    <a:gd name="T2" fmla="*/ 86 w 170"/>
                    <a:gd name="T3" fmla="*/ 51 h 51"/>
                    <a:gd name="T4" fmla="*/ 170 w 170"/>
                    <a:gd name="T5" fmla="*/ 6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0" h="51">
                      <a:moveTo>
                        <a:pt x="0" y="0"/>
                      </a:moveTo>
                      <a:lnTo>
                        <a:pt x="86" y="51"/>
                      </a:lnTo>
                      <a:lnTo>
                        <a:pt x="170" y="6"/>
                      </a:lnTo>
                    </a:path>
                  </a:pathLst>
                </a:custGeom>
                <a:noFill/>
                <a:ln w="38100" cap="flat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0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109" y="1460"/>
                  <a:ext cx="25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400"/>
                    <a:t>N</a:t>
                  </a:r>
                  <a:endParaRPr lang="ru-RU" sz="2400"/>
                </a:p>
              </p:txBody>
            </p:sp>
          </p:grpSp>
          <p:sp>
            <p:nvSpPr>
              <p:cNvPr id="12352" name="Text Box 64"/>
              <p:cNvSpPr txBox="1">
                <a:spLocks noChangeArrowheads="1"/>
              </p:cNvSpPr>
              <p:nvPr/>
            </p:nvSpPr>
            <p:spPr bwMode="auto">
              <a:xfrm>
                <a:off x="843" y="423"/>
                <a:ext cx="76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3300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CH</a:t>
                </a:r>
                <a:r>
                  <a:rPr lang="ru-RU" sz="2400" baseline="-25000">
                    <a:solidFill>
                      <a:srgbClr val="FF3300"/>
                    </a:solidFill>
                  </a:rPr>
                  <a:t>2</a:t>
                </a:r>
                <a:r>
                  <a:rPr lang="ru-RU" sz="2400">
                    <a:solidFill>
                      <a:srgbClr val="FF3300"/>
                    </a:solidFill>
                  </a:rPr>
                  <a:t>OH</a:t>
                </a:r>
                <a:endParaRPr lang="ru-RU" sz="2400"/>
              </a:p>
            </p:txBody>
          </p:sp>
          <p:sp>
            <p:nvSpPr>
              <p:cNvPr id="12362" name="Text Box 74"/>
              <p:cNvSpPr txBox="1">
                <a:spLocks noChangeArrowheads="1"/>
              </p:cNvSpPr>
              <p:nvPr/>
            </p:nvSpPr>
            <p:spPr bwMode="auto">
              <a:xfrm>
                <a:off x="151" y="1802"/>
                <a:ext cx="153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ПИРИДОКСОЛ</a:t>
                </a:r>
              </a:p>
            </p:txBody>
          </p:sp>
        </p:grpSp>
        <p:grpSp>
          <p:nvGrpSpPr>
            <p:cNvPr id="12367" name="Group 79"/>
            <p:cNvGrpSpPr>
              <a:grpSpLocks/>
            </p:cNvGrpSpPr>
            <p:nvPr/>
          </p:nvGrpSpPr>
          <p:grpSpPr bwMode="auto">
            <a:xfrm>
              <a:off x="1350" y="2078"/>
              <a:ext cx="2232" cy="2052"/>
              <a:chOff x="1614" y="2066"/>
              <a:chExt cx="2232" cy="2052"/>
            </a:xfrm>
          </p:grpSpPr>
          <p:grpSp>
            <p:nvGrpSpPr>
              <p:cNvPr id="12360" name="Group 72"/>
              <p:cNvGrpSpPr>
                <a:grpSpLocks/>
              </p:cNvGrpSpPr>
              <p:nvPr/>
            </p:nvGrpSpPr>
            <p:grpSpPr bwMode="auto">
              <a:xfrm>
                <a:off x="1614" y="2066"/>
                <a:ext cx="2232" cy="1758"/>
                <a:chOff x="3528" y="110"/>
                <a:chExt cx="2232" cy="1758"/>
              </a:xfrm>
            </p:grpSpPr>
            <p:sp>
              <p:nvSpPr>
                <p:cNvPr id="12311" name="AutoShape 23"/>
                <p:cNvSpPr>
                  <a:spLocks noChangeArrowheads="1"/>
                </p:cNvSpPr>
                <p:nvPr/>
              </p:nvSpPr>
              <p:spPr bwMode="auto">
                <a:xfrm rot="1800000">
                  <a:off x="4043" y="864"/>
                  <a:ext cx="916" cy="792"/>
                </a:xfrm>
                <a:prstGeom prst="hexagon">
                  <a:avLst>
                    <a:gd name="adj" fmla="val 28914"/>
                    <a:gd name="vf" fmla="val 115470"/>
                  </a:avLst>
                </a:prstGeom>
                <a:solidFill>
                  <a:srgbClr val="FFFF00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2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127" y="840"/>
                  <a:ext cx="384" cy="22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3" name="Line 25"/>
                <p:cNvSpPr>
                  <a:spLocks noChangeShapeType="1"/>
                </p:cNvSpPr>
                <p:nvPr/>
              </p:nvSpPr>
              <p:spPr bwMode="auto">
                <a:xfrm rot="3718919" flipV="1">
                  <a:off x="4124" y="1455"/>
                  <a:ext cx="321" cy="1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4" name="Line 26"/>
                <p:cNvSpPr>
                  <a:spLocks noChangeShapeType="1"/>
                </p:cNvSpPr>
                <p:nvPr/>
              </p:nvSpPr>
              <p:spPr bwMode="auto">
                <a:xfrm rot="18021056" flipV="1">
                  <a:off x="4661" y="1146"/>
                  <a:ext cx="384" cy="22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4499" y="672"/>
                  <a:ext cx="0" cy="1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6" name="Line 28"/>
                <p:cNvSpPr>
                  <a:spLocks noChangeShapeType="1"/>
                </p:cNvSpPr>
                <p:nvPr/>
              </p:nvSpPr>
              <p:spPr bwMode="auto">
                <a:xfrm>
                  <a:off x="4895" y="103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7" name="Line 29"/>
                <p:cNvSpPr>
                  <a:spLocks noChangeShapeType="1"/>
                </p:cNvSpPr>
                <p:nvPr/>
              </p:nvSpPr>
              <p:spPr bwMode="auto">
                <a:xfrm>
                  <a:off x="3953" y="103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8" name="Line 30"/>
                <p:cNvSpPr>
                  <a:spLocks noChangeShapeType="1"/>
                </p:cNvSpPr>
                <p:nvPr/>
              </p:nvSpPr>
              <p:spPr bwMode="auto">
                <a:xfrm>
                  <a:off x="3959" y="148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582" y="878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НО</a:t>
                  </a:r>
                </a:p>
              </p:txBody>
            </p:sp>
            <p:sp>
              <p:nvSpPr>
                <p:cNvPr id="12320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994" y="878"/>
                  <a:ext cx="76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СН</a:t>
                  </a:r>
                  <a:r>
                    <a:rPr lang="ru-RU" sz="2400" baseline="-25000"/>
                    <a:t>2</a:t>
                  </a:r>
                  <a:r>
                    <a:rPr lang="ru-RU" sz="2400">
                      <a:solidFill>
                        <a:schemeClr val="accent2"/>
                      </a:solidFill>
                    </a:rPr>
                    <a:t>ОН</a:t>
                  </a:r>
                  <a:endParaRPr lang="ru-RU" sz="2400"/>
                </a:p>
              </p:txBody>
            </p:sp>
            <p:sp>
              <p:nvSpPr>
                <p:cNvPr id="12321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528" y="1340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Н</a:t>
                  </a:r>
                  <a:r>
                    <a:rPr lang="ru-RU" sz="2400" baseline="-25000"/>
                    <a:t>3</a:t>
                  </a:r>
                  <a:r>
                    <a:rPr lang="ru-RU" sz="2400"/>
                    <a:t>С</a:t>
                  </a:r>
                </a:p>
              </p:txBody>
            </p:sp>
            <p:sp>
              <p:nvSpPr>
                <p:cNvPr id="12322" name="Freeform 34"/>
                <p:cNvSpPr>
                  <a:spLocks/>
                </p:cNvSpPr>
                <p:nvPr/>
              </p:nvSpPr>
              <p:spPr bwMode="auto">
                <a:xfrm>
                  <a:off x="4415" y="1667"/>
                  <a:ext cx="170" cy="51"/>
                </a:xfrm>
                <a:custGeom>
                  <a:avLst/>
                  <a:gdLst>
                    <a:gd name="T0" fmla="*/ 0 w 170"/>
                    <a:gd name="T1" fmla="*/ 0 h 51"/>
                    <a:gd name="T2" fmla="*/ 86 w 170"/>
                    <a:gd name="T3" fmla="*/ 51 h 51"/>
                    <a:gd name="T4" fmla="*/ 170 w 170"/>
                    <a:gd name="T5" fmla="*/ 6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0" h="51">
                      <a:moveTo>
                        <a:pt x="0" y="0"/>
                      </a:moveTo>
                      <a:lnTo>
                        <a:pt x="86" y="51"/>
                      </a:lnTo>
                      <a:lnTo>
                        <a:pt x="170" y="6"/>
                      </a:lnTo>
                    </a:path>
                  </a:pathLst>
                </a:custGeom>
                <a:noFill/>
                <a:ln w="38100" cap="flat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23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4372" y="1580"/>
                  <a:ext cx="25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400"/>
                    <a:t>N</a:t>
                  </a:r>
                  <a:endParaRPr lang="ru-RU" sz="2400"/>
                </a:p>
              </p:txBody>
            </p:sp>
            <p:sp>
              <p:nvSpPr>
                <p:cNvPr id="12354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4373" y="423"/>
                  <a:ext cx="25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>
                      <a:solidFill>
                        <a:srgbClr val="FF3300"/>
                      </a:solidFill>
                    </a:rPr>
                    <a:t>C</a:t>
                  </a:r>
                </a:p>
              </p:txBody>
            </p:sp>
            <p:sp>
              <p:nvSpPr>
                <p:cNvPr id="12355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4512" y="315"/>
                  <a:ext cx="84" cy="144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56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4548" y="339"/>
                  <a:ext cx="84" cy="144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57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4536" y="110"/>
                  <a:ext cx="26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>
                      <a:solidFill>
                        <a:srgbClr val="FF3300"/>
                      </a:solidFill>
                    </a:rPr>
                    <a:t>O</a:t>
                  </a:r>
                </a:p>
              </p:txBody>
            </p:sp>
            <p:sp>
              <p:nvSpPr>
                <p:cNvPr id="12358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4584" y="567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59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4716" y="425"/>
                  <a:ext cx="26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>
                      <a:solidFill>
                        <a:srgbClr val="FF3300"/>
                      </a:solidFill>
                    </a:rPr>
                    <a:t>H</a:t>
                  </a:r>
                </a:p>
              </p:txBody>
            </p:sp>
          </p:grpSp>
          <p:sp>
            <p:nvSpPr>
              <p:cNvPr id="12363" name="Text Box 75"/>
              <p:cNvSpPr txBox="1">
                <a:spLocks noChangeArrowheads="1"/>
              </p:cNvSpPr>
              <p:nvPr/>
            </p:nvSpPr>
            <p:spPr bwMode="auto">
              <a:xfrm>
                <a:off x="1784" y="3830"/>
                <a:ext cx="164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ПИРИДОКСАЛЬ</a:t>
                </a:r>
              </a:p>
            </p:txBody>
          </p:sp>
        </p:grpSp>
        <p:grpSp>
          <p:nvGrpSpPr>
            <p:cNvPr id="12365" name="Group 77"/>
            <p:cNvGrpSpPr>
              <a:grpSpLocks/>
            </p:cNvGrpSpPr>
            <p:nvPr/>
          </p:nvGrpSpPr>
          <p:grpSpPr bwMode="auto">
            <a:xfrm>
              <a:off x="3276" y="807"/>
              <a:ext cx="2232" cy="1715"/>
              <a:chOff x="3288" y="375"/>
              <a:chExt cx="2232" cy="1715"/>
            </a:xfrm>
          </p:grpSpPr>
          <p:grpSp>
            <p:nvGrpSpPr>
              <p:cNvPr id="12338" name="Group 50"/>
              <p:cNvGrpSpPr>
                <a:grpSpLocks/>
              </p:cNvGrpSpPr>
              <p:nvPr/>
            </p:nvGrpSpPr>
            <p:grpSpPr bwMode="auto">
              <a:xfrm>
                <a:off x="3288" y="600"/>
                <a:ext cx="2232" cy="1196"/>
                <a:chOff x="265" y="552"/>
                <a:chExt cx="2232" cy="1196"/>
              </a:xfrm>
            </p:grpSpPr>
            <p:sp>
              <p:nvSpPr>
                <p:cNvPr id="12339" name="AutoShape 51"/>
                <p:cNvSpPr>
                  <a:spLocks noChangeArrowheads="1"/>
                </p:cNvSpPr>
                <p:nvPr/>
              </p:nvSpPr>
              <p:spPr bwMode="auto">
                <a:xfrm rot="1800000">
                  <a:off x="780" y="744"/>
                  <a:ext cx="916" cy="792"/>
                </a:xfrm>
                <a:prstGeom prst="hexagon">
                  <a:avLst>
                    <a:gd name="adj" fmla="val 28914"/>
                    <a:gd name="vf" fmla="val 115470"/>
                  </a:avLst>
                </a:prstGeom>
                <a:solidFill>
                  <a:srgbClr val="FFFF00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40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864" y="720"/>
                  <a:ext cx="384" cy="22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41" name="Line 53"/>
                <p:cNvSpPr>
                  <a:spLocks noChangeShapeType="1"/>
                </p:cNvSpPr>
                <p:nvPr/>
              </p:nvSpPr>
              <p:spPr bwMode="auto">
                <a:xfrm rot="3718919" flipV="1">
                  <a:off x="861" y="1335"/>
                  <a:ext cx="321" cy="1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42" name="Line 54"/>
                <p:cNvSpPr>
                  <a:spLocks noChangeShapeType="1"/>
                </p:cNvSpPr>
                <p:nvPr/>
              </p:nvSpPr>
              <p:spPr bwMode="auto">
                <a:xfrm rot="18021056" flipV="1">
                  <a:off x="1398" y="1026"/>
                  <a:ext cx="384" cy="22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43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1236" y="552"/>
                  <a:ext cx="0" cy="1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44" name="Line 56"/>
                <p:cNvSpPr>
                  <a:spLocks noChangeShapeType="1"/>
                </p:cNvSpPr>
                <p:nvPr/>
              </p:nvSpPr>
              <p:spPr bwMode="auto">
                <a:xfrm>
                  <a:off x="1632" y="91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45" name="Line 57"/>
                <p:cNvSpPr>
                  <a:spLocks noChangeShapeType="1"/>
                </p:cNvSpPr>
                <p:nvPr/>
              </p:nvSpPr>
              <p:spPr bwMode="auto">
                <a:xfrm>
                  <a:off x="690" y="91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46" name="Line 58"/>
                <p:cNvSpPr>
                  <a:spLocks noChangeShapeType="1"/>
                </p:cNvSpPr>
                <p:nvPr/>
              </p:nvSpPr>
              <p:spPr bwMode="auto">
                <a:xfrm>
                  <a:off x="696" y="136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4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319" y="758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НО</a:t>
                  </a:r>
                </a:p>
              </p:txBody>
            </p:sp>
            <p:sp>
              <p:nvSpPr>
                <p:cNvPr id="1234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731" y="758"/>
                  <a:ext cx="76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СН</a:t>
                  </a:r>
                  <a:r>
                    <a:rPr lang="ru-RU" sz="2400" baseline="-25000"/>
                    <a:t>2</a:t>
                  </a:r>
                  <a:r>
                    <a:rPr lang="ru-RU" sz="2400"/>
                    <a:t>ОН</a:t>
                  </a:r>
                </a:p>
              </p:txBody>
            </p:sp>
            <p:sp>
              <p:nvSpPr>
                <p:cNvPr id="1234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65" y="1220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Н</a:t>
                  </a:r>
                  <a:r>
                    <a:rPr lang="ru-RU" sz="2400" baseline="-25000"/>
                    <a:t>3</a:t>
                  </a:r>
                  <a:r>
                    <a:rPr lang="ru-RU" sz="2400"/>
                    <a:t>С</a:t>
                  </a:r>
                </a:p>
              </p:txBody>
            </p:sp>
            <p:sp>
              <p:nvSpPr>
                <p:cNvPr id="12350" name="Freeform 62"/>
                <p:cNvSpPr>
                  <a:spLocks/>
                </p:cNvSpPr>
                <p:nvPr/>
              </p:nvSpPr>
              <p:spPr bwMode="auto">
                <a:xfrm>
                  <a:off x="1152" y="1547"/>
                  <a:ext cx="170" cy="51"/>
                </a:xfrm>
                <a:custGeom>
                  <a:avLst/>
                  <a:gdLst>
                    <a:gd name="T0" fmla="*/ 0 w 170"/>
                    <a:gd name="T1" fmla="*/ 0 h 51"/>
                    <a:gd name="T2" fmla="*/ 86 w 170"/>
                    <a:gd name="T3" fmla="*/ 51 h 51"/>
                    <a:gd name="T4" fmla="*/ 170 w 170"/>
                    <a:gd name="T5" fmla="*/ 6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0" h="51">
                      <a:moveTo>
                        <a:pt x="0" y="0"/>
                      </a:moveTo>
                      <a:lnTo>
                        <a:pt x="86" y="51"/>
                      </a:lnTo>
                      <a:lnTo>
                        <a:pt x="170" y="6"/>
                      </a:lnTo>
                    </a:path>
                  </a:pathLst>
                </a:custGeom>
                <a:noFill/>
                <a:ln w="38100" cap="flat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5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109" y="1460"/>
                  <a:ext cx="25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400"/>
                    <a:t>N</a:t>
                  </a:r>
                  <a:endParaRPr lang="ru-RU" sz="2400"/>
                </a:p>
              </p:txBody>
            </p:sp>
          </p:grpSp>
          <p:sp>
            <p:nvSpPr>
              <p:cNvPr id="12361" name="Text Box 73"/>
              <p:cNvSpPr txBox="1">
                <a:spLocks noChangeArrowheads="1"/>
              </p:cNvSpPr>
              <p:nvPr/>
            </p:nvSpPr>
            <p:spPr bwMode="auto">
              <a:xfrm>
                <a:off x="4140" y="375"/>
                <a:ext cx="82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3300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CH</a:t>
                </a:r>
                <a:r>
                  <a:rPr lang="ru-RU" sz="2400" baseline="-25000">
                    <a:solidFill>
                      <a:srgbClr val="FF3300"/>
                    </a:solidFill>
                  </a:rPr>
                  <a:t>2</a:t>
                </a:r>
                <a:r>
                  <a:rPr lang="ru-RU" sz="2400">
                    <a:solidFill>
                      <a:srgbClr val="FF3300"/>
                    </a:solidFill>
                  </a:rPr>
                  <a:t>NH</a:t>
                </a:r>
                <a:r>
                  <a:rPr lang="ru-RU" sz="2400" baseline="-25000">
                    <a:solidFill>
                      <a:srgbClr val="FF3300"/>
                    </a:solidFill>
                  </a:rPr>
                  <a:t>2</a:t>
                </a:r>
                <a:endParaRPr lang="ru-RU" sz="2400"/>
              </a:p>
            </p:txBody>
          </p:sp>
          <p:sp>
            <p:nvSpPr>
              <p:cNvPr id="12364" name="Text Box 76"/>
              <p:cNvSpPr txBox="1">
                <a:spLocks noChangeArrowheads="1"/>
              </p:cNvSpPr>
              <p:nvPr/>
            </p:nvSpPr>
            <p:spPr bwMode="auto">
              <a:xfrm>
                <a:off x="3361" y="1802"/>
                <a:ext cx="185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ПИРИДОКСАМИН</a:t>
                </a:r>
              </a:p>
            </p:txBody>
          </p:sp>
        </p:grpSp>
        <p:sp>
          <p:nvSpPr>
            <p:cNvPr id="12368" name="Text Box 80"/>
            <p:cNvSpPr txBox="1">
              <a:spLocks noChangeArrowheads="1"/>
            </p:cNvSpPr>
            <p:nvPr/>
          </p:nvSpPr>
          <p:spPr bwMode="auto">
            <a:xfrm>
              <a:off x="1520" y="186"/>
              <a:ext cx="2878" cy="3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dirty="0">
                  <a:solidFill>
                    <a:srgbClr val="FF3300"/>
                  </a:solidFill>
                </a:rPr>
                <a:t>Пиридоксин</a:t>
              </a:r>
              <a:r>
                <a:rPr lang="ru-RU" dirty="0"/>
                <a:t> </a:t>
              </a:r>
              <a:r>
                <a:rPr lang="ru-RU" dirty="0">
                  <a:solidFill>
                    <a:schemeClr val="accent2"/>
                  </a:solidFill>
                </a:rPr>
                <a:t>(витамин В</a:t>
              </a:r>
              <a:r>
                <a:rPr lang="ru-RU" baseline="-25000" dirty="0">
                  <a:solidFill>
                    <a:schemeClr val="accent2"/>
                  </a:solidFill>
                </a:rPr>
                <a:t>6</a:t>
              </a:r>
              <a:r>
                <a:rPr lang="ru-RU" dirty="0">
                  <a:solidFill>
                    <a:schemeClr val="accent2"/>
                  </a:solidFill>
                </a:rPr>
                <a:t>)</a:t>
              </a:r>
              <a:endParaRPr lang="ru-RU" dirty="0"/>
            </a:p>
          </p:txBody>
        </p:sp>
        <p:sp>
          <p:nvSpPr>
            <p:cNvPr id="12369" name="Text Box 81"/>
            <p:cNvSpPr txBox="1">
              <a:spLocks noChangeArrowheads="1"/>
            </p:cNvSpPr>
            <p:nvPr/>
          </p:nvSpPr>
          <p:spPr bwMode="auto">
            <a:xfrm>
              <a:off x="5213" y="0"/>
              <a:ext cx="1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2000"/>
            </a:p>
          </p:txBody>
        </p:sp>
      </p:grpSp>
      <p:grpSp>
        <p:nvGrpSpPr>
          <p:cNvPr id="12375" name="Group 87"/>
          <p:cNvGrpSpPr>
            <a:grpSpLocks/>
          </p:cNvGrpSpPr>
          <p:nvPr/>
        </p:nvGrpSpPr>
        <p:grpSpPr bwMode="auto">
          <a:xfrm>
            <a:off x="5011735" y="4556125"/>
            <a:ext cx="2197098" cy="1995488"/>
            <a:chOff x="3157" y="2870"/>
            <a:chExt cx="1384" cy="1257"/>
          </a:xfrm>
        </p:grpSpPr>
        <p:sp>
          <p:nvSpPr>
            <p:cNvPr id="12372" name="Text Box 84"/>
            <p:cNvSpPr txBox="1">
              <a:spLocks noChangeArrowheads="1"/>
            </p:cNvSpPr>
            <p:nvPr/>
          </p:nvSpPr>
          <p:spPr bwMode="auto">
            <a:xfrm>
              <a:off x="3621" y="2870"/>
              <a:ext cx="920" cy="288"/>
            </a:xfrm>
            <a:prstGeom prst="rect">
              <a:avLst/>
            </a:prstGeom>
            <a:solidFill>
              <a:srgbClr val="B3FF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>
                  <a:solidFill>
                    <a:schemeClr val="accent2"/>
                  </a:solidFill>
                </a:rPr>
                <a:t>- </a:t>
              </a:r>
              <a:r>
                <a:rPr lang="en-US" sz="2400" dirty="0">
                  <a:solidFill>
                    <a:schemeClr val="accent2"/>
                  </a:solidFill>
                </a:rPr>
                <a:t>O-PO</a:t>
              </a:r>
              <a:r>
                <a:rPr lang="en-US" sz="2400" baseline="-25000" dirty="0">
                  <a:solidFill>
                    <a:schemeClr val="accent2"/>
                  </a:solidFill>
                </a:rPr>
                <a:t>3</a:t>
              </a:r>
              <a:r>
                <a:rPr lang="en-US" sz="2400" dirty="0">
                  <a:solidFill>
                    <a:schemeClr val="accent2"/>
                  </a:solidFill>
                </a:rPr>
                <a:t>H</a:t>
              </a:r>
              <a:endParaRPr lang="ru-RU" sz="2400" dirty="0">
                <a:solidFill>
                  <a:schemeClr val="accent2"/>
                </a:solidFill>
              </a:endParaRPr>
            </a:p>
          </p:txBody>
        </p:sp>
        <p:sp>
          <p:nvSpPr>
            <p:cNvPr id="12373" name="Text Box 85"/>
            <p:cNvSpPr txBox="1">
              <a:spLocks noChangeArrowheads="1"/>
            </p:cNvSpPr>
            <p:nvPr/>
          </p:nvSpPr>
          <p:spPr bwMode="auto">
            <a:xfrm>
              <a:off x="3157" y="3839"/>
              <a:ext cx="10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>
                  <a:solidFill>
                    <a:schemeClr val="accent2"/>
                  </a:solidFill>
                </a:rPr>
                <a:t>ФОСФАТ</a:t>
              </a:r>
            </a:p>
          </p:txBody>
        </p:sp>
      </p:grp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D9CA-1B60-4A81-9134-0017355DC632}" type="slidenum">
              <a:rPr lang="ru-RU"/>
              <a:pPr/>
              <a:t>15</a:t>
            </a:fld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6854" y="778419"/>
            <a:ext cx="8198893" cy="41148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Витамин В</a:t>
            </a:r>
            <a:r>
              <a:rPr lang="ru-RU" sz="2400" dirty="0"/>
              <a:t>8</a:t>
            </a:r>
            <a:r>
              <a:rPr lang="ru-RU" dirty="0"/>
              <a:t>, </a:t>
            </a:r>
            <a:r>
              <a:rPr lang="ru-RU" dirty="0" smtClean="0"/>
              <a:t>инозит, </a:t>
            </a:r>
            <a:r>
              <a:rPr lang="ru-RU" dirty="0" err="1" smtClean="0"/>
              <a:t>инозитол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Циклический 6-атомный спирт циклогексана.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Его </a:t>
            </a:r>
            <a:r>
              <a:rPr lang="ru-RU" dirty="0"/>
              <a:t>эфир с фосфорной к-той </a:t>
            </a:r>
            <a:r>
              <a:rPr lang="ru-RU" dirty="0" smtClean="0"/>
              <a:t>называется </a:t>
            </a:r>
            <a:r>
              <a:rPr lang="ru-RU" dirty="0">
                <a:solidFill>
                  <a:srgbClr val="FF0000"/>
                </a:solidFill>
              </a:rPr>
              <a:t>Фитин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612" y="2210439"/>
            <a:ext cx="2619375" cy="2409825"/>
          </a:xfrm>
          <a:prstGeom prst="rect">
            <a:avLst/>
          </a:prstGeom>
        </p:spPr>
      </p:pic>
    </p:spTree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82137"/>
            <a:ext cx="7772400" cy="49700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659" y="630640"/>
            <a:ext cx="8652681" cy="512871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Участвует в обмене </a:t>
            </a:r>
            <a:r>
              <a:rPr lang="ru-RU" dirty="0" smtClean="0"/>
              <a:t>липидов. При </a:t>
            </a:r>
            <a:r>
              <a:rPr lang="ru-RU" dirty="0"/>
              <a:t>возникновении стрессовых ситуаций </a:t>
            </a:r>
            <a:r>
              <a:rPr lang="ru-RU" dirty="0" err="1"/>
              <a:t>инозитол</a:t>
            </a:r>
            <a:r>
              <a:rPr lang="ru-RU" dirty="0"/>
              <a:t> сразу же начинает расходоваться, предотвращая тяжелые последствия, которые могут наступить из-за его нехватки в данных органах. Если в клетках головного мозга витамин В8 содержится в достаточном количестве, то он стимулирует умственную деятельность, улучшает концентрацию внимания и способность к запоминанию, снижает утомляемость мозга.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1D84-18BC-448B-9D7D-D40ACDB1C44B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350127"/>
      </p:ext>
    </p:extLst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7C3D-4A39-4C86-980F-D1BBF6B2971E}" type="slidenum">
              <a:rPr lang="ru-RU"/>
              <a:pPr/>
              <a:t>17</a:t>
            </a:fld>
            <a:endParaRPr lang="ru-RU"/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50494" y="86223"/>
            <a:ext cx="8688790" cy="6619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l"/>
            <a:r>
              <a:rPr lang="ru-RU" sz="3200" dirty="0">
                <a:solidFill>
                  <a:srgbClr val="FF3300"/>
                </a:solidFill>
              </a:rPr>
              <a:t>Витамин   </a:t>
            </a:r>
            <a:r>
              <a:rPr lang="ru-RU" sz="3200" dirty="0" err="1">
                <a:solidFill>
                  <a:srgbClr val="FF3300"/>
                </a:solidFill>
              </a:rPr>
              <a:t>В</a:t>
            </a:r>
            <a:r>
              <a:rPr lang="ru-RU" sz="3200" baseline="-25000" dirty="0" err="1">
                <a:solidFill>
                  <a:srgbClr val="FF3300"/>
                </a:solidFill>
              </a:rPr>
              <a:t>с</a:t>
            </a:r>
            <a:r>
              <a:rPr lang="ru-RU" sz="3200" dirty="0">
                <a:solidFill>
                  <a:srgbClr val="FF3300"/>
                </a:solidFill>
              </a:rPr>
              <a:t> (В</a:t>
            </a:r>
            <a:r>
              <a:rPr lang="ru-RU" sz="2400" dirty="0">
                <a:solidFill>
                  <a:srgbClr val="FF3300"/>
                </a:solidFill>
              </a:rPr>
              <a:t>9</a:t>
            </a:r>
            <a:r>
              <a:rPr lang="ru-RU" sz="3200" dirty="0">
                <a:solidFill>
                  <a:srgbClr val="FF3300"/>
                </a:solidFill>
              </a:rPr>
              <a:t>)</a:t>
            </a:r>
            <a:r>
              <a:rPr lang="ru-RU" dirty="0">
                <a:solidFill>
                  <a:srgbClr val="FF3300"/>
                </a:solidFill>
              </a:rPr>
              <a:t>   </a:t>
            </a:r>
            <a:r>
              <a:rPr lang="ru-RU" sz="3200" dirty="0">
                <a:solidFill>
                  <a:srgbClr val="FF3300"/>
                </a:solidFill>
              </a:rPr>
              <a:t>фолиевая к-та, </a:t>
            </a:r>
            <a:r>
              <a:rPr lang="ru-RU" sz="3200" dirty="0" err="1" smtClean="0">
                <a:solidFill>
                  <a:srgbClr val="FF3300"/>
                </a:solidFill>
              </a:rPr>
              <a:t>фолацин</a:t>
            </a:r>
            <a:r>
              <a:rPr lang="ru-RU" sz="3200" dirty="0">
                <a:solidFill>
                  <a:srgbClr val="FF3300"/>
                </a:solidFill>
              </a:rPr>
              <a:t>, </a:t>
            </a:r>
            <a:r>
              <a:rPr lang="ru-RU" sz="3200" dirty="0" err="1" smtClean="0">
                <a:solidFill>
                  <a:srgbClr val="FF3300"/>
                </a:solidFill>
              </a:rPr>
              <a:t>фолин</a:t>
            </a:r>
            <a:r>
              <a:rPr lang="ru-RU" sz="3200" dirty="0" smtClean="0">
                <a:solidFill>
                  <a:srgbClr val="FF3300"/>
                </a:solidFill>
              </a:rPr>
              <a:t>, антианемический </a:t>
            </a:r>
            <a:endParaRPr lang="ru-RU" sz="3200" dirty="0">
              <a:solidFill>
                <a:srgbClr val="FF3300"/>
              </a:solidFill>
            </a:endParaRPr>
          </a:p>
          <a:p>
            <a:pPr algn="l"/>
            <a:endParaRPr lang="ru-RU" sz="2400" dirty="0">
              <a:solidFill>
                <a:srgbClr val="FF3300"/>
              </a:solidFill>
            </a:endParaRPr>
          </a:p>
          <a:p>
            <a:pPr algn="l"/>
            <a:r>
              <a:rPr lang="ru-RU" dirty="0"/>
              <a:t>Выделен из листьев. В его состав входят:</a:t>
            </a:r>
          </a:p>
          <a:p>
            <a:pPr algn="l"/>
            <a:r>
              <a:rPr lang="ru-RU" dirty="0"/>
              <a:t>1) </a:t>
            </a:r>
            <a:r>
              <a:rPr lang="ru-RU" dirty="0" smtClean="0"/>
              <a:t>ароматическое </a:t>
            </a:r>
            <a:r>
              <a:rPr lang="ru-RU" dirty="0" err="1" smtClean="0"/>
              <a:t>птеридиновое</a:t>
            </a:r>
            <a:r>
              <a:rPr lang="ru-RU" dirty="0" smtClean="0"/>
              <a:t> кольцо</a:t>
            </a:r>
            <a:endParaRPr lang="ru-RU" dirty="0"/>
          </a:p>
          <a:p>
            <a:pPr algn="l"/>
            <a:r>
              <a:rPr lang="ru-RU" dirty="0"/>
              <a:t>2) пара-</a:t>
            </a:r>
            <a:r>
              <a:rPr lang="ru-RU" dirty="0" err="1"/>
              <a:t>аминобензойной</a:t>
            </a:r>
            <a:r>
              <a:rPr lang="ru-RU" dirty="0"/>
              <a:t> кислотой</a:t>
            </a:r>
            <a:r>
              <a:rPr lang="ru-RU" dirty="0" smtClean="0"/>
              <a:t> </a:t>
            </a:r>
            <a:r>
              <a:rPr lang="ru-RU" dirty="0"/>
              <a:t>(ПАБК)</a:t>
            </a:r>
          </a:p>
          <a:p>
            <a:pPr algn="l"/>
            <a:r>
              <a:rPr lang="ru-RU" dirty="0"/>
              <a:t>3) </a:t>
            </a:r>
            <a:r>
              <a:rPr lang="ru-RU" dirty="0" err="1"/>
              <a:t>глутаминова</a:t>
            </a:r>
            <a:r>
              <a:rPr lang="ru-RU" dirty="0"/>
              <a:t> </a:t>
            </a:r>
            <a:r>
              <a:rPr lang="ru-RU" dirty="0" smtClean="0"/>
              <a:t>к-та (</a:t>
            </a:r>
            <a:r>
              <a:rPr lang="ru-RU" dirty="0" err="1" smtClean="0"/>
              <a:t>глутамата</a:t>
            </a:r>
            <a:r>
              <a:rPr lang="ru-RU" b="0" dirty="0" smtClean="0"/>
              <a:t>)</a:t>
            </a:r>
            <a:endParaRPr lang="ru-RU" dirty="0"/>
          </a:p>
          <a:p>
            <a:pPr algn="l"/>
            <a:r>
              <a:rPr lang="ru-RU" dirty="0"/>
              <a:t>Функции: регулирует деление клеток, стимулирует </a:t>
            </a:r>
          </a:p>
          <a:p>
            <a:pPr algn="l"/>
            <a:r>
              <a:rPr lang="ru-RU" dirty="0" err="1"/>
              <a:t>Эритропоэз</a:t>
            </a:r>
            <a:r>
              <a:rPr lang="ru-RU" dirty="0" smtClean="0"/>
              <a:t>. Регулирует углеводный и жировой обмен. У животных </a:t>
            </a:r>
            <a:r>
              <a:rPr lang="ru-RU" dirty="0"/>
              <a:t>не образуется.</a:t>
            </a:r>
          </a:p>
          <a:p>
            <a:pPr algn="l"/>
            <a:r>
              <a:rPr lang="ru-RU" dirty="0"/>
              <a:t> Входит в состав коферментов, участвующих в </a:t>
            </a:r>
          </a:p>
          <a:p>
            <a:pPr algn="l"/>
            <a:r>
              <a:rPr lang="ru-RU" dirty="0"/>
              <a:t>переносе групп</a:t>
            </a:r>
            <a:r>
              <a:rPr lang="ru-RU" dirty="0" smtClean="0"/>
              <a:t>: </a:t>
            </a:r>
            <a:r>
              <a:rPr lang="ru-RU" dirty="0"/>
              <a:t>		</a:t>
            </a:r>
          </a:p>
          <a:p>
            <a:pPr algn="l"/>
            <a:r>
              <a:rPr lang="ru-RU" dirty="0"/>
              <a:t>- СН</a:t>
            </a:r>
            <a:r>
              <a:rPr lang="ru-RU" baseline="-25000" dirty="0" smtClean="0"/>
              <a:t>3</a:t>
            </a:r>
            <a:r>
              <a:rPr lang="ru-RU" dirty="0" smtClean="0"/>
              <a:t> </a:t>
            </a:r>
            <a:r>
              <a:rPr lang="ru-RU" dirty="0"/>
              <a:t>,     - </a:t>
            </a:r>
            <a:r>
              <a:rPr lang="ru-RU" dirty="0" smtClean="0"/>
              <a:t>С </a:t>
            </a:r>
            <a:r>
              <a:rPr lang="ru-RU" dirty="0"/>
              <a:t>= О,   СН</a:t>
            </a:r>
            <a:r>
              <a:rPr lang="ru-RU" sz="2000" dirty="0"/>
              <a:t>2 </a:t>
            </a:r>
            <a:r>
              <a:rPr lang="ru-RU" sz="3200" dirty="0" smtClean="0"/>
              <a:t>– </a:t>
            </a:r>
            <a:r>
              <a:rPr lang="ru-RU" sz="2400" dirty="0" smtClean="0"/>
              <a:t>ОН</a:t>
            </a:r>
          </a:p>
          <a:p>
            <a:pPr algn="l"/>
            <a:r>
              <a:rPr lang="ru-RU" sz="2400" dirty="0" smtClean="0"/>
              <a:t>	          Н</a:t>
            </a:r>
            <a:endParaRPr lang="ru-RU" sz="2400" dirty="0"/>
          </a:p>
          <a:p>
            <a:pPr algn="l"/>
            <a:r>
              <a:rPr lang="ru-RU" dirty="0"/>
              <a:t>Авитаминоз: у птиц анемия, паралич шеи, ног</a:t>
            </a:r>
            <a:r>
              <a:rPr lang="ru-RU" dirty="0" smtClean="0"/>
              <a:t>.              </a:t>
            </a:r>
            <a:endParaRPr lang="ru-RU" dirty="0"/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 flipV="1">
            <a:off x="2533650" y="3714750"/>
            <a:ext cx="228600" cy="2286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V="1">
            <a:off x="2571750" y="3752850"/>
            <a:ext cx="266700" cy="1905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H="1">
            <a:off x="2228850" y="3562350"/>
            <a:ext cx="304800" cy="2667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 flipH="1">
            <a:off x="2209800" y="3486150"/>
            <a:ext cx="419100" cy="3429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8" name="Line 56"/>
          <p:cNvSpPr>
            <a:spLocks noChangeShapeType="1"/>
          </p:cNvSpPr>
          <p:nvPr/>
        </p:nvSpPr>
        <p:spPr bwMode="auto">
          <a:xfrm>
            <a:off x="2100618" y="5732060"/>
            <a:ext cx="0" cy="17742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18D0-D057-4735-AE04-AA22E8A4B005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76" y="278642"/>
            <a:ext cx="6498097" cy="535067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89909" y="5505271"/>
            <a:ext cx="69365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фолиевая </a:t>
            </a:r>
            <a:r>
              <a:rPr lang="ru-RU" sz="3600" dirty="0" smtClean="0">
                <a:solidFill>
                  <a:srgbClr val="FF3300"/>
                </a:solidFill>
              </a:rPr>
              <a:t>кислота</a:t>
            </a:r>
          </a:p>
          <a:p>
            <a:r>
              <a:rPr lang="ru-RU" sz="3600" b="0" dirty="0" err="1"/>
              <a:t>птероил</a:t>
            </a:r>
            <a:r>
              <a:rPr lang="ru-RU" sz="3600" b="0" dirty="0"/>
              <a:t>-</a:t>
            </a:r>
            <a:r>
              <a:rPr lang="en-US" sz="3600" b="0" dirty="0"/>
              <a:t>L- </a:t>
            </a:r>
            <a:r>
              <a:rPr lang="ru-RU" sz="3600" b="0" dirty="0"/>
              <a:t>глютаминовая кислота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15031956"/>
      </p:ext>
    </p:extLst>
  </p:cSld>
  <p:clrMapOvr>
    <a:masterClrMapping/>
  </p:clrMapOvr>
  <p:transition spd="slow"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C0708-4E29-4882-B31C-C7A59A236FF9}" type="slidenum">
              <a:rPr lang="ru-RU"/>
              <a:pPr/>
              <a:t>19</a:t>
            </a:fld>
            <a:endParaRPr lang="ru-RU"/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79624" y="115512"/>
            <a:ext cx="8841546" cy="6557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l"/>
            <a:r>
              <a:rPr lang="ru-RU" sz="3600" dirty="0" err="1">
                <a:solidFill>
                  <a:srgbClr val="FF3300"/>
                </a:solidFill>
              </a:rPr>
              <a:t>Цианкобаламин</a:t>
            </a:r>
            <a:r>
              <a:rPr lang="ru-RU" sz="3600" dirty="0">
                <a:solidFill>
                  <a:srgbClr val="FF3300"/>
                </a:solidFill>
              </a:rPr>
              <a:t> (В</a:t>
            </a:r>
            <a:r>
              <a:rPr lang="ru-RU" sz="3600" baseline="-25000" dirty="0">
                <a:solidFill>
                  <a:srgbClr val="FF3300"/>
                </a:solidFill>
              </a:rPr>
              <a:t>12</a:t>
            </a:r>
            <a:r>
              <a:rPr lang="ru-RU" sz="3600" dirty="0">
                <a:solidFill>
                  <a:srgbClr val="FF3300"/>
                </a:solidFill>
              </a:rPr>
              <a:t>),</a:t>
            </a:r>
            <a:r>
              <a:rPr lang="ru-RU" sz="3600" dirty="0"/>
              <a:t> антианемический.</a:t>
            </a:r>
          </a:p>
          <a:p>
            <a:pPr algn="l"/>
            <a:endParaRPr lang="ru-RU" sz="2400" dirty="0"/>
          </a:p>
          <a:p>
            <a:pPr algn="just"/>
            <a:r>
              <a:rPr lang="ru-RU" sz="3600" dirty="0"/>
              <a:t>Содержит: нуклеотидную и </a:t>
            </a:r>
            <a:r>
              <a:rPr lang="ru-RU" sz="3600" dirty="0" err="1" smtClean="0"/>
              <a:t>хромоформную</a:t>
            </a:r>
            <a:r>
              <a:rPr lang="ru-RU" sz="3600" dirty="0" smtClean="0"/>
              <a:t> </a:t>
            </a:r>
            <a:r>
              <a:rPr lang="ru-RU" sz="3600" dirty="0"/>
              <a:t>части. </a:t>
            </a:r>
          </a:p>
          <a:p>
            <a:pPr algn="just"/>
            <a:endParaRPr lang="ru-RU" sz="3600" dirty="0" smtClean="0"/>
          </a:p>
          <a:p>
            <a:pPr algn="just"/>
            <a:r>
              <a:rPr lang="ru-RU" sz="3600" dirty="0" smtClean="0"/>
              <a:t>Функции</a:t>
            </a:r>
            <a:r>
              <a:rPr lang="ru-RU" sz="3600" dirty="0"/>
              <a:t>: </a:t>
            </a:r>
            <a:r>
              <a:rPr lang="ru-RU" sz="3600" dirty="0" smtClean="0"/>
              <a:t>входит </a:t>
            </a:r>
            <a:r>
              <a:rPr lang="ru-RU" sz="3600" dirty="0"/>
              <a:t>в состав </a:t>
            </a:r>
            <a:r>
              <a:rPr lang="ru-RU" sz="3600" dirty="0" err="1" smtClean="0"/>
              <a:t>метилтрансфераз</a:t>
            </a:r>
            <a:r>
              <a:rPr lang="ru-RU" sz="3600" dirty="0" smtClean="0"/>
              <a:t> и </a:t>
            </a:r>
            <a:r>
              <a:rPr lang="ru-RU" sz="3600" dirty="0"/>
              <a:t>участвует в синтезе метионина, холина</a:t>
            </a:r>
            <a:r>
              <a:rPr lang="ru-RU" sz="3600" dirty="0" smtClean="0"/>
              <a:t>, креатина</a:t>
            </a:r>
            <a:r>
              <a:rPr lang="ru-RU" sz="3600" dirty="0"/>
              <a:t>, адреналина</a:t>
            </a:r>
            <a:r>
              <a:rPr lang="ru-RU" sz="3600" dirty="0" smtClean="0"/>
              <a:t>. Стимулирует </a:t>
            </a:r>
            <a:r>
              <a:rPr lang="ru-RU" sz="3600" dirty="0"/>
              <a:t>синтез </a:t>
            </a:r>
            <a:r>
              <a:rPr lang="ru-RU" sz="3600" dirty="0" smtClean="0"/>
              <a:t>белков </a:t>
            </a:r>
            <a:r>
              <a:rPr lang="ru-RU" sz="3600" dirty="0"/>
              <a:t>(особенно </a:t>
            </a:r>
            <a:r>
              <a:rPr lang="ru-RU" sz="3600" dirty="0" err="1"/>
              <a:t>Нв</a:t>
            </a:r>
            <a:r>
              <a:rPr lang="ru-RU" sz="3600" dirty="0"/>
              <a:t>), а </a:t>
            </a:r>
            <a:r>
              <a:rPr lang="ru-RU" sz="3600" dirty="0" smtClean="0"/>
              <a:t>также </a:t>
            </a:r>
            <a:r>
              <a:rPr lang="ru-RU" sz="3600" dirty="0"/>
              <a:t>РНК и </a:t>
            </a:r>
            <a:r>
              <a:rPr lang="ru-RU" sz="3600" dirty="0" smtClean="0"/>
              <a:t>ДНК. Повышает </a:t>
            </a:r>
            <a:r>
              <a:rPr lang="ru-RU" sz="3600" dirty="0"/>
              <a:t>активность </a:t>
            </a:r>
            <a:r>
              <a:rPr lang="ru-RU" sz="3600" dirty="0" err="1"/>
              <a:t>изомераз</a:t>
            </a:r>
            <a:r>
              <a:rPr lang="ru-RU" sz="3600" dirty="0"/>
              <a:t>.</a:t>
            </a:r>
          </a:p>
          <a:p>
            <a:pPr algn="just"/>
            <a:r>
              <a:rPr lang="ru-RU" sz="3600" dirty="0"/>
              <a:t>Активирует свертываемость крови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6C4C-9DBC-498C-9797-BEAB8FFAA850}" type="slidenum">
              <a:rPr lang="ru-RU"/>
              <a:pPr/>
              <a:t>2</a:t>
            </a:fld>
            <a:endParaRPr lang="ru-RU"/>
          </a:p>
        </p:txBody>
      </p:sp>
      <p:sp>
        <p:nvSpPr>
          <p:cNvPr id="27650" name="Text Box 1026"/>
          <p:cNvSpPr txBox="1">
            <a:spLocks noChangeArrowheads="1"/>
          </p:cNvSpPr>
          <p:nvPr/>
        </p:nvSpPr>
        <p:spPr bwMode="auto">
          <a:xfrm>
            <a:off x="436728" y="1010314"/>
            <a:ext cx="8458200" cy="4095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Водорастворимые вит</a:t>
            </a:r>
            <a:r>
              <a:rPr lang="ru-RU" dirty="0">
                <a:solidFill>
                  <a:srgbClr val="FF3300"/>
                </a:solidFill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/>
              <a:t>это </a:t>
            </a:r>
            <a:r>
              <a:rPr lang="ru-RU" dirty="0" smtClean="0"/>
              <a:t>витамины </a:t>
            </a:r>
            <a:r>
              <a:rPr lang="ru-RU" dirty="0"/>
              <a:t>группы В, Н и С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Они </a:t>
            </a:r>
            <a:r>
              <a:rPr lang="ru-RU" dirty="0"/>
              <a:t>не устойчивы к </a:t>
            </a:r>
            <a:r>
              <a:rPr lang="ru-RU" dirty="0" smtClean="0"/>
              <a:t>нагреванию,  </a:t>
            </a:r>
            <a:r>
              <a:rPr lang="ru-RU" dirty="0"/>
              <a:t>к </a:t>
            </a:r>
            <a:r>
              <a:rPr lang="ru-RU" dirty="0" smtClean="0"/>
              <a:t>изменению </a:t>
            </a:r>
            <a:r>
              <a:rPr lang="ru-RU" dirty="0"/>
              <a:t>рН, не </a:t>
            </a:r>
            <a:r>
              <a:rPr lang="ru-RU" dirty="0" smtClean="0"/>
              <a:t>образуют </a:t>
            </a:r>
            <a:r>
              <a:rPr lang="ru-RU" dirty="0"/>
              <a:t>запасов.</a:t>
            </a:r>
          </a:p>
          <a:p>
            <a:pPr algn="just"/>
            <a:endParaRPr lang="ru-RU" dirty="0" smtClean="0">
              <a:solidFill>
                <a:srgbClr val="FF3300"/>
              </a:solidFill>
            </a:endParaRPr>
          </a:p>
          <a:p>
            <a:pPr algn="just"/>
            <a:r>
              <a:rPr lang="ru-RU" dirty="0" smtClean="0">
                <a:solidFill>
                  <a:srgbClr val="FF3300"/>
                </a:solidFill>
              </a:rPr>
              <a:t>Участвуют </a:t>
            </a:r>
            <a:r>
              <a:rPr lang="ru-RU" dirty="0">
                <a:solidFill>
                  <a:srgbClr val="FF3300"/>
                </a:solidFill>
              </a:rPr>
              <a:t>в образ. коферментов.</a:t>
            </a:r>
            <a:r>
              <a:rPr lang="ru-RU" dirty="0"/>
              <a:t>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Источники </a:t>
            </a:r>
            <a:r>
              <a:rPr lang="ru-RU" dirty="0"/>
              <a:t>вит. группы В - отруби, дрожжи.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A19A5-599B-47E1-8277-72FE0205CA8E}" type="slidenum">
              <a:rPr lang="ru-RU"/>
              <a:pPr/>
              <a:t>20</a:t>
            </a:fld>
            <a:endParaRPr lang="ru-RU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672017" y="1250335"/>
            <a:ext cx="7990899" cy="2987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just"/>
            <a:r>
              <a:rPr lang="ru-RU" sz="3200" dirty="0"/>
              <a:t>Авитаминоз: анемия, поражение </a:t>
            </a:r>
            <a:r>
              <a:rPr lang="ru-RU" sz="3200" dirty="0" smtClean="0"/>
              <a:t>нервной </a:t>
            </a:r>
            <a:r>
              <a:rPr lang="ru-RU" sz="3200" dirty="0"/>
              <a:t>системы, нарушение желудочной </a:t>
            </a:r>
            <a:r>
              <a:rPr lang="ru-RU" sz="3200" dirty="0" smtClean="0"/>
              <a:t>секреции</a:t>
            </a:r>
            <a:r>
              <a:rPr lang="ru-RU" sz="3200" dirty="0"/>
              <a:t>.  Синтезируется  </a:t>
            </a:r>
            <a:r>
              <a:rPr lang="ru-RU" sz="3200" dirty="0" smtClean="0"/>
              <a:t>только  </a:t>
            </a:r>
            <a:r>
              <a:rPr lang="ru-RU" sz="3200" dirty="0"/>
              <a:t>микрофлорой при наличии солей Со. </a:t>
            </a:r>
          </a:p>
          <a:p>
            <a:pPr algn="just"/>
            <a:r>
              <a:rPr lang="ru-RU" sz="3200" dirty="0"/>
              <a:t>У жвачных активно идет синтез в рубце.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check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0FF7-C296-4CDF-8887-64403FE81E4C}" type="slidenum">
              <a:rPr lang="ru-RU"/>
              <a:pPr/>
              <a:t>21</a:t>
            </a:fld>
            <a:endParaRPr lang="ru-RU"/>
          </a:p>
        </p:txBody>
      </p:sp>
      <p:grpSp>
        <p:nvGrpSpPr>
          <p:cNvPr id="10536" name="Group 296"/>
          <p:cNvGrpSpPr>
            <a:grpSpLocks/>
          </p:cNvGrpSpPr>
          <p:nvPr/>
        </p:nvGrpSpPr>
        <p:grpSpPr bwMode="auto">
          <a:xfrm>
            <a:off x="720844" y="229170"/>
            <a:ext cx="7943850" cy="6392322"/>
            <a:chOff x="669" y="0"/>
            <a:chExt cx="5004" cy="4316"/>
          </a:xfrm>
        </p:grpSpPr>
        <p:sp>
          <p:nvSpPr>
            <p:cNvPr id="10531" name="Text Box 291"/>
            <p:cNvSpPr txBox="1">
              <a:spLocks noChangeArrowheads="1"/>
            </p:cNvSpPr>
            <p:nvPr/>
          </p:nvSpPr>
          <p:spPr bwMode="auto">
            <a:xfrm>
              <a:off x="708" y="0"/>
              <a:ext cx="3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FF3300"/>
                  </a:solidFill>
                </a:rPr>
                <a:t>Цианкобаламин</a:t>
              </a:r>
              <a:r>
                <a:rPr lang="ru-RU"/>
                <a:t> </a:t>
              </a:r>
              <a:r>
                <a:rPr lang="ru-RU">
                  <a:solidFill>
                    <a:schemeClr val="accent2"/>
                  </a:solidFill>
                </a:rPr>
                <a:t>(витамин В</a:t>
              </a:r>
              <a:r>
                <a:rPr lang="ru-RU" baseline="-25000">
                  <a:solidFill>
                    <a:schemeClr val="accent2"/>
                  </a:solidFill>
                </a:rPr>
                <a:t>12</a:t>
              </a:r>
              <a:r>
                <a:rPr lang="ru-RU">
                  <a:solidFill>
                    <a:schemeClr val="accent2"/>
                  </a:solidFill>
                </a:rPr>
                <a:t>)</a:t>
              </a:r>
              <a:endParaRPr lang="ru-RU"/>
            </a:p>
          </p:txBody>
        </p:sp>
        <p:cxnSp>
          <p:nvCxnSpPr>
            <p:cNvPr id="10506" name="AutoShape 266"/>
            <p:cNvCxnSpPr>
              <a:cxnSpLocks noChangeShapeType="1"/>
              <a:stCxn id="10504" idx="0"/>
            </p:cNvCxnSpPr>
            <p:nvPr/>
          </p:nvCxnSpPr>
          <p:spPr bwMode="auto">
            <a:xfrm rot="16200000">
              <a:off x="1847" y="2126"/>
              <a:ext cx="1230" cy="405"/>
            </a:xfrm>
            <a:prstGeom prst="bentConnector3">
              <a:avLst>
                <a:gd name="adj1" fmla="val 20162"/>
              </a:avLst>
            </a:prstGeom>
            <a:noFill/>
            <a:ln w="38100">
              <a:solidFill>
                <a:schemeClr val="accent2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405" name="Line 165"/>
            <p:cNvSpPr>
              <a:spLocks noChangeShapeType="1"/>
            </p:cNvSpPr>
            <p:nvPr/>
          </p:nvSpPr>
          <p:spPr bwMode="auto">
            <a:xfrm flipV="1">
              <a:off x="2489" y="1712"/>
              <a:ext cx="120" cy="102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84" name="AutoShape 144"/>
            <p:cNvSpPr>
              <a:spLocks noChangeArrowheads="1"/>
            </p:cNvSpPr>
            <p:nvPr/>
          </p:nvSpPr>
          <p:spPr bwMode="auto">
            <a:xfrm rot="1476102" flipV="1">
              <a:off x="1914" y="903"/>
              <a:ext cx="606" cy="576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1" name="AutoShape 151"/>
            <p:cNvSpPr>
              <a:spLocks noChangeArrowheads="1"/>
            </p:cNvSpPr>
            <p:nvPr/>
          </p:nvSpPr>
          <p:spPr bwMode="auto">
            <a:xfrm rot="-1476102" flipH="1" flipV="1">
              <a:off x="3000" y="891"/>
              <a:ext cx="606" cy="576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2" name="AutoShape 152"/>
            <p:cNvSpPr>
              <a:spLocks noChangeArrowheads="1"/>
            </p:cNvSpPr>
            <p:nvPr/>
          </p:nvSpPr>
          <p:spPr bwMode="auto">
            <a:xfrm rot="1476102" flipH="1">
              <a:off x="2970" y="1695"/>
              <a:ext cx="606" cy="576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3" name="AutoShape 153"/>
            <p:cNvSpPr>
              <a:spLocks noChangeArrowheads="1"/>
            </p:cNvSpPr>
            <p:nvPr/>
          </p:nvSpPr>
          <p:spPr bwMode="auto">
            <a:xfrm rot="-1476102">
              <a:off x="1914" y="1743"/>
              <a:ext cx="606" cy="576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7" name="Oval 157"/>
            <p:cNvSpPr>
              <a:spLocks noChangeArrowheads="1"/>
            </p:cNvSpPr>
            <p:nvPr/>
          </p:nvSpPr>
          <p:spPr bwMode="auto">
            <a:xfrm>
              <a:off x="2574" y="1413"/>
              <a:ext cx="332" cy="324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2000">
                  <a:solidFill>
                    <a:schemeClr val="bg1"/>
                  </a:solidFill>
                </a:rPr>
                <a:t>Co</a:t>
              </a:r>
            </a:p>
          </p:txBody>
        </p:sp>
        <p:sp>
          <p:nvSpPr>
            <p:cNvPr id="10406" name="Line 166"/>
            <p:cNvSpPr>
              <a:spLocks noChangeShapeType="1"/>
            </p:cNvSpPr>
            <p:nvPr/>
          </p:nvSpPr>
          <p:spPr bwMode="auto">
            <a:xfrm>
              <a:off x="2472" y="1413"/>
              <a:ext cx="102" cy="72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8" name="Line 168"/>
            <p:cNvSpPr>
              <a:spLocks noChangeShapeType="1"/>
            </p:cNvSpPr>
            <p:nvPr/>
          </p:nvSpPr>
          <p:spPr bwMode="auto">
            <a:xfrm flipH="1">
              <a:off x="2898" y="1407"/>
              <a:ext cx="96" cy="66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9" name="Line 169"/>
            <p:cNvSpPr>
              <a:spLocks noChangeShapeType="1"/>
            </p:cNvSpPr>
            <p:nvPr/>
          </p:nvSpPr>
          <p:spPr bwMode="auto">
            <a:xfrm flipH="1" flipV="1">
              <a:off x="2886" y="1701"/>
              <a:ext cx="102" cy="66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0" name="Text Box 170"/>
            <p:cNvSpPr txBox="1">
              <a:spLocks noChangeArrowheads="1"/>
            </p:cNvSpPr>
            <p:nvPr/>
          </p:nvSpPr>
          <p:spPr bwMode="auto">
            <a:xfrm>
              <a:off x="2669" y="1325"/>
              <a:ext cx="2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0412" name="Text Box 172"/>
            <p:cNvSpPr txBox="1">
              <a:spLocks noChangeArrowheads="1"/>
            </p:cNvSpPr>
            <p:nvPr/>
          </p:nvSpPr>
          <p:spPr bwMode="auto">
            <a:xfrm>
              <a:off x="3537" y="978"/>
              <a:ext cx="12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000"/>
                <a:t>-CH</a:t>
              </a:r>
              <a:r>
                <a:rPr lang="ru-RU" sz="2000" baseline="-25000"/>
                <a:t>2</a:t>
              </a:r>
              <a:r>
                <a:rPr lang="ru-RU" sz="2000"/>
                <a:t>CH</a:t>
              </a:r>
              <a:r>
                <a:rPr lang="ru-RU" sz="2000" baseline="-25000"/>
                <a:t>2</a:t>
              </a:r>
              <a:r>
                <a:rPr lang="ru-RU" sz="2000"/>
                <a:t>CONH</a:t>
              </a:r>
              <a:r>
                <a:rPr lang="ru-RU" sz="2000" baseline="-25000"/>
                <a:t>2</a:t>
              </a:r>
            </a:p>
          </p:txBody>
        </p:sp>
        <p:sp>
          <p:nvSpPr>
            <p:cNvPr id="10413" name="Text Box 173"/>
            <p:cNvSpPr txBox="1">
              <a:spLocks noChangeArrowheads="1"/>
            </p:cNvSpPr>
            <p:nvPr/>
          </p:nvSpPr>
          <p:spPr bwMode="auto">
            <a:xfrm>
              <a:off x="3460" y="612"/>
              <a:ext cx="9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2</a:t>
              </a:r>
              <a:r>
                <a:rPr lang="ru-RU" sz="2000"/>
                <a:t>CONH</a:t>
              </a:r>
              <a:r>
                <a:rPr lang="ru-RU" sz="2000" baseline="-25000"/>
                <a:t>2</a:t>
              </a:r>
            </a:p>
          </p:txBody>
        </p:sp>
        <p:sp>
          <p:nvSpPr>
            <p:cNvPr id="10414" name="Line 174"/>
            <p:cNvSpPr>
              <a:spLocks noChangeShapeType="1"/>
            </p:cNvSpPr>
            <p:nvPr/>
          </p:nvSpPr>
          <p:spPr bwMode="auto">
            <a:xfrm flipV="1">
              <a:off x="3348" y="765"/>
              <a:ext cx="144" cy="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5" name="Line 175"/>
            <p:cNvSpPr>
              <a:spLocks noChangeShapeType="1"/>
            </p:cNvSpPr>
            <p:nvPr/>
          </p:nvSpPr>
          <p:spPr bwMode="auto">
            <a:xfrm flipH="1" flipV="1">
              <a:off x="3264" y="783"/>
              <a:ext cx="78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6" name="Text Box 176"/>
            <p:cNvSpPr txBox="1">
              <a:spLocks noChangeArrowheads="1"/>
            </p:cNvSpPr>
            <p:nvPr/>
          </p:nvSpPr>
          <p:spPr bwMode="auto">
            <a:xfrm>
              <a:off x="3084" y="576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17" name="Line 177"/>
            <p:cNvSpPr>
              <a:spLocks noChangeShapeType="1"/>
            </p:cNvSpPr>
            <p:nvPr/>
          </p:nvSpPr>
          <p:spPr bwMode="auto">
            <a:xfrm flipV="1">
              <a:off x="2502" y="921"/>
              <a:ext cx="156" cy="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8" name="Line 178"/>
            <p:cNvSpPr>
              <a:spLocks noChangeShapeType="1"/>
            </p:cNvSpPr>
            <p:nvPr/>
          </p:nvSpPr>
          <p:spPr bwMode="auto">
            <a:xfrm>
              <a:off x="2832" y="915"/>
              <a:ext cx="192" cy="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9" name="Text Box 179"/>
            <p:cNvSpPr txBox="1">
              <a:spLocks noChangeArrowheads="1"/>
            </p:cNvSpPr>
            <p:nvPr/>
          </p:nvSpPr>
          <p:spPr bwMode="auto">
            <a:xfrm>
              <a:off x="2626" y="762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</a:t>
              </a:r>
            </a:p>
          </p:txBody>
        </p:sp>
        <p:sp>
          <p:nvSpPr>
            <p:cNvPr id="10420" name="Line 180"/>
            <p:cNvSpPr>
              <a:spLocks noChangeShapeType="1"/>
            </p:cNvSpPr>
            <p:nvPr/>
          </p:nvSpPr>
          <p:spPr bwMode="auto">
            <a:xfrm flipV="1">
              <a:off x="2742" y="627"/>
              <a:ext cx="0" cy="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1" name="Text Box 181"/>
            <p:cNvSpPr txBox="1">
              <a:spLocks noChangeArrowheads="1"/>
            </p:cNvSpPr>
            <p:nvPr/>
          </p:nvSpPr>
          <p:spPr bwMode="auto">
            <a:xfrm>
              <a:off x="2646" y="408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23" name="Text Box 183"/>
            <p:cNvSpPr txBox="1">
              <a:spLocks noChangeArrowheads="1"/>
            </p:cNvSpPr>
            <p:nvPr/>
          </p:nvSpPr>
          <p:spPr bwMode="auto">
            <a:xfrm>
              <a:off x="1082" y="533"/>
              <a:ext cx="1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NH</a:t>
              </a:r>
              <a:r>
                <a:rPr lang="ru-RU" sz="2000" baseline="-25000"/>
                <a:t>2</a:t>
              </a:r>
              <a:r>
                <a:rPr lang="ru-RU" sz="2000"/>
                <a:t>COCH</a:t>
              </a:r>
              <a:r>
                <a:rPr lang="ru-RU" sz="2000" baseline="-25000"/>
                <a:t>2</a:t>
              </a:r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24" name="Line 184"/>
            <p:cNvSpPr>
              <a:spLocks noChangeShapeType="1"/>
            </p:cNvSpPr>
            <p:nvPr/>
          </p:nvSpPr>
          <p:spPr bwMode="auto">
            <a:xfrm flipH="1" flipV="1">
              <a:off x="2064" y="744"/>
              <a:ext cx="108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5" name="Text Box 185"/>
            <p:cNvSpPr txBox="1">
              <a:spLocks noChangeArrowheads="1"/>
            </p:cNvSpPr>
            <p:nvPr/>
          </p:nvSpPr>
          <p:spPr bwMode="auto">
            <a:xfrm>
              <a:off x="1060" y="825"/>
              <a:ext cx="9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NH</a:t>
              </a:r>
              <a:r>
                <a:rPr lang="ru-RU" sz="2000" baseline="-25000"/>
                <a:t>2</a:t>
              </a:r>
              <a:r>
                <a:rPr lang="ru-RU" sz="2000"/>
                <a:t>COCH</a:t>
              </a:r>
              <a:r>
                <a:rPr lang="ru-RU" sz="2000" baseline="-25000"/>
                <a:t>2</a:t>
              </a:r>
            </a:p>
          </p:txBody>
        </p:sp>
        <p:sp>
          <p:nvSpPr>
            <p:cNvPr id="10426" name="Line 186"/>
            <p:cNvSpPr>
              <a:spLocks noChangeShapeType="1"/>
            </p:cNvSpPr>
            <p:nvPr/>
          </p:nvSpPr>
          <p:spPr bwMode="auto">
            <a:xfrm flipH="1" flipV="1">
              <a:off x="1758" y="1026"/>
              <a:ext cx="156" cy="1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7" name="Line 187"/>
            <p:cNvSpPr>
              <a:spLocks noChangeShapeType="1"/>
            </p:cNvSpPr>
            <p:nvPr/>
          </p:nvSpPr>
          <p:spPr bwMode="auto">
            <a:xfrm flipH="1">
              <a:off x="1764" y="1128"/>
              <a:ext cx="162" cy="1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8" name="Text Box 188"/>
            <p:cNvSpPr txBox="1">
              <a:spLocks noChangeArrowheads="1"/>
            </p:cNvSpPr>
            <p:nvPr/>
          </p:nvSpPr>
          <p:spPr bwMode="auto">
            <a:xfrm>
              <a:off x="1650" y="1200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29" name="Line 189"/>
            <p:cNvSpPr>
              <a:spLocks noChangeShapeType="1"/>
            </p:cNvSpPr>
            <p:nvPr/>
          </p:nvSpPr>
          <p:spPr bwMode="auto">
            <a:xfrm>
              <a:off x="2100" y="1440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0" name="Line 190"/>
            <p:cNvSpPr>
              <a:spLocks noChangeShapeType="1"/>
            </p:cNvSpPr>
            <p:nvPr/>
          </p:nvSpPr>
          <p:spPr bwMode="auto">
            <a:xfrm>
              <a:off x="2502" y="2235"/>
              <a:ext cx="156" cy="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1" name="Line 191"/>
            <p:cNvSpPr>
              <a:spLocks noChangeShapeType="1"/>
            </p:cNvSpPr>
            <p:nvPr/>
          </p:nvSpPr>
          <p:spPr bwMode="auto">
            <a:xfrm flipV="1">
              <a:off x="2814" y="2169"/>
              <a:ext cx="168" cy="1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2" name="Text Box 192"/>
            <p:cNvSpPr txBox="1">
              <a:spLocks noChangeArrowheads="1"/>
            </p:cNvSpPr>
            <p:nvPr/>
          </p:nvSpPr>
          <p:spPr bwMode="auto">
            <a:xfrm rot="10800000" flipV="1">
              <a:off x="2626" y="2184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</a:t>
              </a:r>
            </a:p>
          </p:txBody>
        </p:sp>
        <p:sp>
          <p:nvSpPr>
            <p:cNvPr id="10433" name="Line 193"/>
            <p:cNvSpPr>
              <a:spLocks noChangeShapeType="1"/>
            </p:cNvSpPr>
            <p:nvPr/>
          </p:nvSpPr>
          <p:spPr bwMode="auto">
            <a:xfrm flipV="1">
              <a:off x="2742" y="2397"/>
              <a:ext cx="0" cy="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4" name="Text Box 194"/>
            <p:cNvSpPr txBox="1">
              <a:spLocks noChangeArrowheads="1"/>
            </p:cNvSpPr>
            <p:nvPr/>
          </p:nvSpPr>
          <p:spPr bwMode="auto">
            <a:xfrm>
              <a:off x="2628" y="2484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35" name="Line 195"/>
            <p:cNvSpPr>
              <a:spLocks noChangeShapeType="1"/>
            </p:cNvSpPr>
            <p:nvPr/>
          </p:nvSpPr>
          <p:spPr bwMode="auto">
            <a:xfrm rot="-27000000">
              <a:off x="3357" y="1663"/>
              <a:ext cx="84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6" name="Line 196"/>
            <p:cNvSpPr>
              <a:spLocks noChangeShapeType="1"/>
            </p:cNvSpPr>
            <p:nvPr/>
          </p:nvSpPr>
          <p:spPr bwMode="auto">
            <a:xfrm rot="16200000" flipV="1">
              <a:off x="3387" y="1462"/>
              <a:ext cx="93" cy="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7" name="Text Box 197"/>
            <p:cNvSpPr txBox="1">
              <a:spLocks noChangeArrowheads="1"/>
            </p:cNvSpPr>
            <p:nvPr/>
          </p:nvSpPr>
          <p:spPr bwMode="auto">
            <a:xfrm rot="10800000" flipV="1">
              <a:off x="3354" y="1466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</a:t>
              </a:r>
            </a:p>
          </p:txBody>
        </p:sp>
        <p:sp>
          <p:nvSpPr>
            <p:cNvPr id="10439" name="Line 199"/>
            <p:cNvSpPr>
              <a:spLocks noChangeShapeType="1"/>
            </p:cNvSpPr>
            <p:nvPr/>
          </p:nvSpPr>
          <p:spPr bwMode="auto">
            <a:xfrm>
              <a:off x="2826" y="951"/>
              <a:ext cx="192" cy="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0" name="Line 200"/>
            <p:cNvSpPr>
              <a:spLocks noChangeShapeType="1"/>
            </p:cNvSpPr>
            <p:nvPr/>
          </p:nvSpPr>
          <p:spPr bwMode="auto">
            <a:xfrm>
              <a:off x="2508" y="2205"/>
              <a:ext cx="156" cy="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1" name="Text Box 201"/>
            <p:cNvSpPr txBox="1">
              <a:spLocks noChangeArrowheads="1"/>
            </p:cNvSpPr>
            <p:nvPr/>
          </p:nvSpPr>
          <p:spPr bwMode="auto">
            <a:xfrm>
              <a:off x="916" y="1965"/>
              <a:ext cx="9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NH</a:t>
              </a:r>
              <a:r>
                <a:rPr lang="ru-RU" sz="2000" baseline="-25000"/>
                <a:t>2</a:t>
              </a:r>
              <a:r>
                <a:rPr lang="ru-RU" sz="2000"/>
                <a:t>COCH</a:t>
              </a:r>
              <a:r>
                <a:rPr lang="ru-RU" sz="2000" baseline="-25000"/>
                <a:t>2</a:t>
              </a:r>
            </a:p>
          </p:txBody>
        </p:sp>
        <p:sp>
          <p:nvSpPr>
            <p:cNvPr id="10442" name="Line 202"/>
            <p:cNvSpPr>
              <a:spLocks noChangeShapeType="1"/>
            </p:cNvSpPr>
            <p:nvPr/>
          </p:nvSpPr>
          <p:spPr bwMode="auto">
            <a:xfrm flipH="1">
              <a:off x="1830" y="2097"/>
              <a:ext cx="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3" name="Line 203"/>
            <p:cNvSpPr>
              <a:spLocks noChangeShapeType="1"/>
            </p:cNvSpPr>
            <p:nvPr/>
          </p:nvSpPr>
          <p:spPr bwMode="auto">
            <a:xfrm>
              <a:off x="2169" y="2364"/>
              <a:ext cx="60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4" name="Text Box 204"/>
            <p:cNvSpPr txBox="1">
              <a:spLocks noChangeArrowheads="1"/>
            </p:cNvSpPr>
            <p:nvPr/>
          </p:nvSpPr>
          <p:spPr bwMode="auto">
            <a:xfrm>
              <a:off x="2190" y="2388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45" name="Line 205"/>
            <p:cNvSpPr>
              <a:spLocks noChangeShapeType="1"/>
            </p:cNvSpPr>
            <p:nvPr/>
          </p:nvSpPr>
          <p:spPr bwMode="auto">
            <a:xfrm flipH="1">
              <a:off x="2034" y="2358"/>
              <a:ext cx="120" cy="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6" name="Text Box 206"/>
            <p:cNvSpPr txBox="1">
              <a:spLocks noChangeArrowheads="1"/>
            </p:cNvSpPr>
            <p:nvPr/>
          </p:nvSpPr>
          <p:spPr bwMode="auto">
            <a:xfrm>
              <a:off x="1048" y="2375"/>
              <a:ext cx="11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NHCOCH</a:t>
              </a:r>
              <a:r>
                <a:rPr lang="ru-RU" sz="2000" baseline="-25000"/>
                <a:t>2</a:t>
              </a:r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47" name="Text Box 207"/>
            <p:cNvSpPr txBox="1">
              <a:spLocks noChangeArrowheads="1"/>
            </p:cNvSpPr>
            <p:nvPr/>
          </p:nvSpPr>
          <p:spPr bwMode="auto">
            <a:xfrm>
              <a:off x="3594" y="1842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48" name="Text Box 208"/>
            <p:cNvSpPr txBox="1">
              <a:spLocks noChangeArrowheads="1"/>
            </p:cNvSpPr>
            <p:nvPr/>
          </p:nvSpPr>
          <p:spPr bwMode="auto">
            <a:xfrm>
              <a:off x="3594" y="2052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50" name="Line 210"/>
            <p:cNvSpPr>
              <a:spLocks noChangeShapeType="1"/>
            </p:cNvSpPr>
            <p:nvPr/>
          </p:nvSpPr>
          <p:spPr bwMode="auto">
            <a:xfrm flipV="1">
              <a:off x="3570" y="1998"/>
              <a:ext cx="7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1" name="Line 211"/>
            <p:cNvSpPr>
              <a:spLocks noChangeShapeType="1"/>
            </p:cNvSpPr>
            <p:nvPr/>
          </p:nvSpPr>
          <p:spPr bwMode="auto">
            <a:xfrm>
              <a:off x="3576" y="2058"/>
              <a:ext cx="72" cy="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2" name="Text Box 212"/>
            <p:cNvSpPr txBox="1">
              <a:spLocks noChangeArrowheads="1"/>
            </p:cNvSpPr>
            <p:nvPr/>
          </p:nvSpPr>
          <p:spPr bwMode="auto">
            <a:xfrm>
              <a:off x="3285" y="2376"/>
              <a:ext cx="1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000" dirty="0"/>
                <a:t>CH</a:t>
              </a:r>
              <a:r>
                <a:rPr lang="ru-RU" sz="2000" baseline="-25000" dirty="0"/>
                <a:t>2</a:t>
              </a:r>
              <a:r>
                <a:rPr lang="ru-RU" sz="2000" dirty="0"/>
                <a:t>CH</a:t>
              </a:r>
              <a:r>
                <a:rPr lang="ru-RU" sz="2000" baseline="-25000" dirty="0"/>
                <a:t>2</a:t>
              </a:r>
              <a:r>
                <a:rPr lang="ru-RU" sz="2000" dirty="0"/>
                <a:t>CONH</a:t>
              </a:r>
              <a:r>
                <a:rPr lang="ru-RU" sz="2000" baseline="-25000" dirty="0"/>
                <a:t>2</a:t>
              </a:r>
            </a:p>
          </p:txBody>
        </p:sp>
        <p:sp>
          <p:nvSpPr>
            <p:cNvPr id="10453" name="Line 213"/>
            <p:cNvSpPr>
              <a:spLocks noChangeShapeType="1"/>
            </p:cNvSpPr>
            <p:nvPr/>
          </p:nvSpPr>
          <p:spPr bwMode="auto">
            <a:xfrm>
              <a:off x="3330" y="2322"/>
              <a:ext cx="36" cy="1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5" name="Text Box 215"/>
            <p:cNvSpPr txBox="1">
              <a:spLocks noChangeArrowheads="1"/>
            </p:cNvSpPr>
            <p:nvPr/>
          </p:nvSpPr>
          <p:spPr bwMode="auto">
            <a:xfrm>
              <a:off x="1048" y="2638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СН</a:t>
              </a:r>
              <a:r>
                <a:rPr lang="ru-RU" sz="2000" baseline="-25000"/>
                <a:t>2</a:t>
              </a:r>
              <a:endParaRPr lang="ru-RU" sz="2000"/>
            </a:p>
          </p:txBody>
        </p:sp>
        <p:sp>
          <p:nvSpPr>
            <p:cNvPr id="10456" name="Text Box 216"/>
            <p:cNvSpPr txBox="1">
              <a:spLocks noChangeArrowheads="1"/>
            </p:cNvSpPr>
            <p:nvPr/>
          </p:nvSpPr>
          <p:spPr bwMode="auto">
            <a:xfrm>
              <a:off x="669" y="2901"/>
              <a:ext cx="7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/>
                <a:t>CH</a:t>
              </a:r>
              <a:r>
                <a:rPr lang="en-US" sz="2000" baseline="-25000"/>
                <a:t>3 </a:t>
              </a:r>
              <a:r>
                <a:rPr lang="en-US" sz="2000"/>
                <a:t>-CH</a:t>
              </a:r>
              <a:endParaRPr lang="ru-RU" sz="2000"/>
            </a:p>
          </p:txBody>
        </p:sp>
        <p:sp>
          <p:nvSpPr>
            <p:cNvPr id="10457" name="Line 217"/>
            <p:cNvSpPr>
              <a:spLocks noChangeShapeType="1"/>
            </p:cNvSpPr>
            <p:nvPr/>
          </p:nvSpPr>
          <p:spPr bwMode="auto">
            <a:xfrm>
              <a:off x="1164" y="2844"/>
              <a:ext cx="0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8" name="Line 218"/>
            <p:cNvSpPr>
              <a:spLocks noChangeShapeType="1"/>
            </p:cNvSpPr>
            <p:nvPr/>
          </p:nvSpPr>
          <p:spPr bwMode="auto">
            <a:xfrm>
              <a:off x="1161" y="2589"/>
              <a:ext cx="0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9" name="Line 219"/>
            <p:cNvSpPr>
              <a:spLocks noChangeShapeType="1"/>
            </p:cNvSpPr>
            <p:nvPr/>
          </p:nvSpPr>
          <p:spPr bwMode="auto">
            <a:xfrm>
              <a:off x="1194" y="3102"/>
              <a:ext cx="105" cy="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0" name="Text Box 220"/>
            <p:cNvSpPr txBox="1">
              <a:spLocks noChangeArrowheads="1"/>
            </p:cNvSpPr>
            <p:nvPr/>
          </p:nvSpPr>
          <p:spPr bwMode="auto">
            <a:xfrm>
              <a:off x="1245" y="3099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O</a:t>
              </a:r>
            </a:p>
          </p:txBody>
        </p:sp>
        <p:sp>
          <p:nvSpPr>
            <p:cNvPr id="10461" name="Line 221"/>
            <p:cNvSpPr>
              <a:spLocks noChangeShapeType="1"/>
            </p:cNvSpPr>
            <p:nvPr/>
          </p:nvSpPr>
          <p:spPr bwMode="auto">
            <a:xfrm>
              <a:off x="1413" y="3282"/>
              <a:ext cx="105" cy="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2" name="Text Box 222"/>
            <p:cNvSpPr txBox="1">
              <a:spLocks noChangeArrowheads="1"/>
            </p:cNvSpPr>
            <p:nvPr/>
          </p:nvSpPr>
          <p:spPr bwMode="auto">
            <a:xfrm>
              <a:off x="1465" y="3258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P</a:t>
              </a:r>
            </a:p>
          </p:txBody>
        </p:sp>
        <p:sp>
          <p:nvSpPr>
            <p:cNvPr id="10463" name="Line 223"/>
            <p:cNvSpPr>
              <a:spLocks noChangeShapeType="1"/>
            </p:cNvSpPr>
            <p:nvPr/>
          </p:nvSpPr>
          <p:spPr bwMode="auto">
            <a:xfrm>
              <a:off x="1596" y="3429"/>
              <a:ext cx="105" cy="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5" name="Text Box 225"/>
            <p:cNvSpPr txBox="1">
              <a:spLocks noChangeArrowheads="1"/>
            </p:cNvSpPr>
            <p:nvPr/>
          </p:nvSpPr>
          <p:spPr bwMode="auto">
            <a:xfrm>
              <a:off x="1647" y="3420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O</a:t>
              </a:r>
            </a:p>
          </p:txBody>
        </p:sp>
        <p:sp>
          <p:nvSpPr>
            <p:cNvPr id="10466" name="AutoShape 226"/>
            <p:cNvSpPr>
              <a:spLocks noChangeArrowheads="1"/>
            </p:cNvSpPr>
            <p:nvPr/>
          </p:nvSpPr>
          <p:spPr bwMode="auto">
            <a:xfrm flipV="1">
              <a:off x="1644" y="3720"/>
              <a:ext cx="612" cy="396"/>
            </a:xfrm>
            <a:prstGeom prst="pentagon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7" name="Line 227"/>
            <p:cNvSpPr>
              <a:spLocks noChangeShapeType="1"/>
            </p:cNvSpPr>
            <p:nvPr/>
          </p:nvSpPr>
          <p:spPr bwMode="auto">
            <a:xfrm flipV="1">
              <a:off x="1764" y="36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8" name="Line 228"/>
            <p:cNvSpPr>
              <a:spLocks noChangeShapeType="1"/>
            </p:cNvSpPr>
            <p:nvPr/>
          </p:nvSpPr>
          <p:spPr bwMode="auto">
            <a:xfrm flipV="1">
              <a:off x="2139" y="3621"/>
              <a:ext cx="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9" name="Text Box 229"/>
            <p:cNvSpPr txBox="1">
              <a:spLocks noChangeArrowheads="1"/>
            </p:cNvSpPr>
            <p:nvPr/>
          </p:nvSpPr>
          <p:spPr bwMode="auto">
            <a:xfrm>
              <a:off x="1891" y="3417"/>
              <a:ext cx="3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HO</a:t>
              </a:r>
            </a:p>
          </p:txBody>
        </p:sp>
        <p:sp>
          <p:nvSpPr>
            <p:cNvPr id="10471" name="Line 231"/>
            <p:cNvSpPr>
              <a:spLocks noChangeShapeType="1"/>
            </p:cNvSpPr>
            <p:nvPr/>
          </p:nvSpPr>
          <p:spPr bwMode="auto">
            <a:xfrm flipV="1">
              <a:off x="2259" y="3480"/>
              <a:ext cx="0" cy="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2" name="Text Box 232"/>
            <p:cNvSpPr txBox="1">
              <a:spLocks noChangeArrowheads="1"/>
            </p:cNvSpPr>
            <p:nvPr/>
          </p:nvSpPr>
          <p:spPr bwMode="auto">
            <a:xfrm>
              <a:off x="2136" y="4023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H</a:t>
              </a:r>
            </a:p>
          </p:txBody>
        </p:sp>
        <p:sp>
          <p:nvSpPr>
            <p:cNvPr id="10473" name="Line 233"/>
            <p:cNvSpPr>
              <a:spLocks noChangeShapeType="1"/>
            </p:cNvSpPr>
            <p:nvPr/>
          </p:nvSpPr>
          <p:spPr bwMode="auto">
            <a:xfrm flipV="1">
              <a:off x="1638" y="3843"/>
              <a:ext cx="0" cy="2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4" name="Text Box 234"/>
            <p:cNvSpPr txBox="1">
              <a:spLocks noChangeArrowheads="1"/>
            </p:cNvSpPr>
            <p:nvPr/>
          </p:nvSpPr>
          <p:spPr bwMode="auto">
            <a:xfrm>
              <a:off x="1524" y="3642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H</a:t>
              </a:r>
            </a:p>
          </p:txBody>
        </p:sp>
        <p:sp>
          <p:nvSpPr>
            <p:cNvPr id="10475" name="Text Box 235"/>
            <p:cNvSpPr txBox="1">
              <a:spLocks noChangeArrowheads="1"/>
            </p:cNvSpPr>
            <p:nvPr/>
          </p:nvSpPr>
          <p:spPr bwMode="auto">
            <a:xfrm>
              <a:off x="1271" y="4046"/>
              <a:ext cx="729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000" dirty="0" smtClean="0"/>
                <a:t>HOCH</a:t>
              </a:r>
              <a:r>
                <a:rPr lang="ru-RU" sz="2000" baseline="-25000" dirty="0"/>
                <a:t>2</a:t>
              </a:r>
              <a:endParaRPr lang="ru-RU" sz="2000" dirty="0"/>
            </a:p>
          </p:txBody>
        </p:sp>
        <p:sp>
          <p:nvSpPr>
            <p:cNvPr id="10476" name="AutoShape 236"/>
            <p:cNvSpPr>
              <a:spLocks noChangeArrowheads="1"/>
            </p:cNvSpPr>
            <p:nvPr/>
          </p:nvSpPr>
          <p:spPr bwMode="auto">
            <a:xfrm rot="20520000">
              <a:off x="2116" y="3083"/>
              <a:ext cx="391" cy="372"/>
            </a:xfrm>
            <a:prstGeom prst="pentagon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7" name="AutoShape 237"/>
            <p:cNvSpPr>
              <a:spLocks noChangeArrowheads="1"/>
            </p:cNvSpPr>
            <p:nvPr/>
          </p:nvSpPr>
          <p:spPr bwMode="auto">
            <a:xfrm rot="1800000">
              <a:off x="2457" y="3085"/>
              <a:ext cx="477" cy="413"/>
            </a:xfrm>
            <a:prstGeom prst="hexagon">
              <a:avLst>
                <a:gd name="adj" fmla="val 28874"/>
                <a:gd name="vf" fmla="val 115470"/>
              </a:avLst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8" name="Line 238"/>
            <p:cNvSpPr>
              <a:spLocks noChangeShapeType="1"/>
            </p:cNvSpPr>
            <p:nvPr/>
          </p:nvSpPr>
          <p:spPr bwMode="auto">
            <a:xfrm flipV="1">
              <a:off x="2148" y="3138"/>
              <a:ext cx="111" cy="1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9" name="Line 239"/>
            <p:cNvSpPr>
              <a:spLocks noChangeShapeType="1"/>
            </p:cNvSpPr>
            <p:nvPr/>
          </p:nvSpPr>
          <p:spPr bwMode="auto">
            <a:xfrm flipV="1">
              <a:off x="2520" y="3081"/>
              <a:ext cx="174" cy="1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1" name="Line 241"/>
            <p:cNvSpPr>
              <a:spLocks noChangeShapeType="1"/>
            </p:cNvSpPr>
            <p:nvPr/>
          </p:nvSpPr>
          <p:spPr bwMode="auto">
            <a:xfrm flipV="1">
              <a:off x="2694" y="3387"/>
              <a:ext cx="183" cy="1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2" name="Text Box 242"/>
            <p:cNvSpPr txBox="1">
              <a:spLocks noChangeArrowheads="1"/>
            </p:cNvSpPr>
            <p:nvPr/>
          </p:nvSpPr>
          <p:spPr bwMode="auto">
            <a:xfrm>
              <a:off x="2940" y="3044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83" name="Text Box 243"/>
            <p:cNvSpPr txBox="1">
              <a:spLocks noChangeArrowheads="1"/>
            </p:cNvSpPr>
            <p:nvPr/>
          </p:nvSpPr>
          <p:spPr bwMode="auto">
            <a:xfrm>
              <a:off x="2940" y="3288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CH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10493" name="Freeform 253"/>
            <p:cNvSpPr>
              <a:spLocks/>
            </p:cNvSpPr>
            <p:nvPr/>
          </p:nvSpPr>
          <p:spPr bwMode="auto">
            <a:xfrm flipH="1">
              <a:off x="3048" y="1298"/>
              <a:ext cx="84" cy="84"/>
            </a:xfrm>
            <a:custGeom>
              <a:avLst/>
              <a:gdLst>
                <a:gd name="T0" fmla="*/ 0 w 86"/>
                <a:gd name="T1" fmla="*/ 82 h 82"/>
                <a:gd name="T2" fmla="*/ 78 w 86"/>
                <a:gd name="T3" fmla="*/ 68 h 82"/>
                <a:gd name="T4" fmla="*/ 86 w 86"/>
                <a:gd name="T5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82">
                  <a:moveTo>
                    <a:pt x="0" y="82"/>
                  </a:moveTo>
                  <a:lnTo>
                    <a:pt x="78" y="68"/>
                  </a:lnTo>
                  <a:lnTo>
                    <a:pt x="86" y="0"/>
                  </a:lnTo>
                </a:path>
              </a:pathLst>
            </a:custGeom>
            <a:solidFill>
              <a:srgbClr val="FFFF00"/>
            </a:solidFill>
            <a:ln w="381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4" name="Line 244"/>
            <p:cNvSpPr>
              <a:spLocks noChangeShapeType="1"/>
            </p:cNvSpPr>
            <p:nvPr/>
          </p:nvSpPr>
          <p:spPr bwMode="auto">
            <a:xfrm>
              <a:off x="2908" y="3410"/>
              <a:ext cx="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5" name="Line 245"/>
            <p:cNvSpPr>
              <a:spLocks noChangeShapeType="1"/>
            </p:cNvSpPr>
            <p:nvPr/>
          </p:nvSpPr>
          <p:spPr bwMode="auto">
            <a:xfrm>
              <a:off x="2908" y="3174"/>
              <a:ext cx="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0" name="Freeform 250"/>
            <p:cNvSpPr>
              <a:spLocks/>
            </p:cNvSpPr>
            <p:nvPr/>
          </p:nvSpPr>
          <p:spPr bwMode="auto">
            <a:xfrm>
              <a:off x="2388" y="1308"/>
              <a:ext cx="84" cy="84"/>
            </a:xfrm>
            <a:custGeom>
              <a:avLst/>
              <a:gdLst>
                <a:gd name="T0" fmla="*/ 0 w 86"/>
                <a:gd name="T1" fmla="*/ 82 h 82"/>
                <a:gd name="T2" fmla="*/ 78 w 86"/>
                <a:gd name="T3" fmla="*/ 68 h 82"/>
                <a:gd name="T4" fmla="*/ 86 w 86"/>
                <a:gd name="T5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82">
                  <a:moveTo>
                    <a:pt x="0" y="82"/>
                  </a:moveTo>
                  <a:lnTo>
                    <a:pt x="78" y="68"/>
                  </a:lnTo>
                  <a:lnTo>
                    <a:pt x="86" y="0"/>
                  </a:ln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2" name="Freeform 252"/>
            <p:cNvSpPr>
              <a:spLocks/>
            </p:cNvSpPr>
            <p:nvPr/>
          </p:nvSpPr>
          <p:spPr bwMode="auto">
            <a:xfrm>
              <a:off x="2388" y="1308"/>
              <a:ext cx="84" cy="84"/>
            </a:xfrm>
            <a:custGeom>
              <a:avLst/>
              <a:gdLst>
                <a:gd name="T0" fmla="*/ 0 w 86"/>
                <a:gd name="T1" fmla="*/ 82 h 82"/>
                <a:gd name="T2" fmla="*/ 78 w 86"/>
                <a:gd name="T3" fmla="*/ 68 h 82"/>
                <a:gd name="T4" fmla="*/ 86 w 86"/>
                <a:gd name="T5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82">
                  <a:moveTo>
                    <a:pt x="0" y="82"/>
                  </a:moveTo>
                  <a:lnTo>
                    <a:pt x="78" y="68"/>
                  </a:lnTo>
                  <a:lnTo>
                    <a:pt x="86" y="0"/>
                  </a:lnTo>
                </a:path>
              </a:pathLst>
            </a:custGeom>
            <a:noFill/>
            <a:ln w="381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4" name="Freeform 254"/>
            <p:cNvSpPr>
              <a:spLocks/>
            </p:cNvSpPr>
            <p:nvPr/>
          </p:nvSpPr>
          <p:spPr bwMode="auto">
            <a:xfrm>
              <a:off x="2386" y="1828"/>
              <a:ext cx="84" cy="92"/>
            </a:xfrm>
            <a:custGeom>
              <a:avLst/>
              <a:gdLst>
                <a:gd name="T0" fmla="*/ 0 w 84"/>
                <a:gd name="T1" fmla="*/ 0 h 90"/>
                <a:gd name="T2" fmla="*/ 78 w 84"/>
                <a:gd name="T3" fmla="*/ 18 h 90"/>
                <a:gd name="T4" fmla="*/ 84 w 84"/>
                <a:gd name="T5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4" h="90">
                  <a:moveTo>
                    <a:pt x="0" y="0"/>
                  </a:moveTo>
                  <a:lnTo>
                    <a:pt x="78" y="18"/>
                  </a:lnTo>
                  <a:lnTo>
                    <a:pt x="84" y="90"/>
                  </a:lnTo>
                </a:path>
              </a:pathLst>
            </a:custGeom>
            <a:noFill/>
            <a:ln w="381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0" name="Text Box 160"/>
            <p:cNvSpPr txBox="1">
              <a:spLocks noChangeArrowheads="1"/>
            </p:cNvSpPr>
            <p:nvPr/>
          </p:nvSpPr>
          <p:spPr bwMode="auto">
            <a:xfrm>
              <a:off x="2326" y="1247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</a:t>
              </a:r>
            </a:p>
          </p:txBody>
        </p:sp>
        <p:sp>
          <p:nvSpPr>
            <p:cNvPr id="10403" name="Text Box 163"/>
            <p:cNvSpPr txBox="1">
              <a:spLocks noChangeArrowheads="1"/>
            </p:cNvSpPr>
            <p:nvPr/>
          </p:nvSpPr>
          <p:spPr bwMode="auto">
            <a:xfrm>
              <a:off x="2336" y="1717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</a:t>
              </a:r>
            </a:p>
          </p:txBody>
        </p:sp>
        <p:sp>
          <p:nvSpPr>
            <p:cNvPr id="10495" name="Freeform 255"/>
            <p:cNvSpPr>
              <a:spLocks/>
            </p:cNvSpPr>
            <p:nvPr/>
          </p:nvSpPr>
          <p:spPr bwMode="auto">
            <a:xfrm flipH="1" flipV="1">
              <a:off x="3020" y="1782"/>
              <a:ext cx="84" cy="84"/>
            </a:xfrm>
            <a:custGeom>
              <a:avLst/>
              <a:gdLst>
                <a:gd name="T0" fmla="*/ 0 w 86"/>
                <a:gd name="T1" fmla="*/ 82 h 82"/>
                <a:gd name="T2" fmla="*/ 78 w 86"/>
                <a:gd name="T3" fmla="*/ 68 h 82"/>
                <a:gd name="T4" fmla="*/ 86 w 86"/>
                <a:gd name="T5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82">
                  <a:moveTo>
                    <a:pt x="0" y="82"/>
                  </a:moveTo>
                  <a:lnTo>
                    <a:pt x="78" y="68"/>
                  </a:lnTo>
                  <a:lnTo>
                    <a:pt x="86" y="0"/>
                  </a:lnTo>
                </a:path>
              </a:pathLst>
            </a:custGeom>
            <a:noFill/>
            <a:ln w="381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2" name="Text Box 162"/>
            <p:cNvSpPr txBox="1">
              <a:spLocks noChangeArrowheads="1"/>
            </p:cNvSpPr>
            <p:nvPr/>
          </p:nvSpPr>
          <p:spPr bwMode="auto">
            <a:xfrm>
              <a:off x="2935" y="1674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</a:t>
              </a:r>
            </a:p>
          </p:txBody>
        </p:sp>
        <p:sp>
          <p:nvSpPr>
            <p:cNvPr id="10401" name="Text Box 161"/>
            <p:cNvSpPr txBox="1">
              <a:spLocks noChangeArrowheads="1"/>
            </p:cNvSpPr>
            <p:nvPr/>
          </p:nvSpPr>
          <p:spPr bwMode="auto">
            <a:xfrm>
              <a:off x="2944" y="1227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</a:t>
              </a:r>
            </a:p>
          </p:txBody>
        </p:sp>
        <p:sp>
          <p:nvSpPr>
            <p:cNvPr id="10496" name="Line 256"/>
            <p:cNvSpPr>
              <a:spLocks noChangeShapeType="1"/>
            </p:cNvSpPr>
            <p:nvPr/>
          </p:nvSpPr>
          <p:spPr bwMode="auto">
            <a:xfrm flipH="1">
              <a:off x="3024" y="1866"/>
              <a:ext cx="30" cy="2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7" name="Line 257"/>
            <p:cNvSpPr>
              <a:spLocks noChangeShapeType="1"/>
            </p:cNvSpPr>
            <p:nvPr/>
          </p:nvSpPr>
          <p:spPr bwMode="auto">
            <a:xfrm>
              <a:off x="3141" y="1350"/>
              <a:ext cx="261" cy="5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8" name="Line 258"/>
            <p:cNvSpPr>
              <a:spLocks noChangeShapeType="1"/>
            </p:cNvSpPr>
            <p:nvPr/>
          </p:nvSpPr>
          <p:spPr bwMode="auto">
            <a:xfrm flipH="1">
              <a:off x="3402" y="1659"/>
              <a:ext cx="54" cy="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9" name="Freeform 259"/>
            <p:cNvSpPr>
              <a:spLocks/>
            </p:cNvSpPr>
            <p:nvPr/>
          </p:nvSpPr>
          <p:spPr bwMode="auto">
            <a:xfrm>
              <a:off x="2223" y="3440"/>
              <a:ext cx="82" cy="46"/>
            </a:xfrm>
            <a:custGeom>
              <a:avLst/>
              <a:gdLst>
                <a:gd name="T0" fmla="*/ 0 w 82"/>
                <a:gd name="T1" fmla="*/ 0 h 46"/>
                <a:gd name="T2" fmla="*/ 32 w 82"/>
                <a:gd name="T3" fmla="*/ 46 h 46"/>
                <a:gd name="T4" fmla="*/ 82 w 82"/>
                <a:gd name="T5" fmla="*/ 3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46">
                  <a:moveTo>
                    <a:pt x="0" y="0"/>
                  </a:moveTo>
                  <a:lnTo>
                    <a:pt x="32" y="46"/>
                  </a:lnTo>
                  <a:lnTo>
                    <a:pt x="82" y="30"/>
                  </a:lnTo>
                </a:path>
              </a:pathLst>
            </a:custGeom>
            <a:noFill/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0" name="Freeform 260"/>
            <p:cNvSpPr>
              <a:spLocks/>
            </p:cNvSpPr>
            <p:nvPr/>
          </p:nvSpPr>
          <p:spPr bwMode="auto">
            <a:xfrm flipV="1">
              <a:off x="2221" y="3089"/>
              <a:ext cx="82" cy="46"/>
            </a:xfrm>
            <a:custGeom>
              <a:avLst/>
              <a:gdLst>
                <a:gd name="T0" fmla="*/ 0 w 82"/>
                <a:gd name="T1" fmla="*/ 0 h 46"/>
                <a:gd name="T2" fmla="*/ 32 w 82"/>
                <a:gd name="T3" fmla="*/ 46 h 46"/>
                <a:gd name="T4" fmla="*/ 82 w 82"/>
                <a:gd name="T5" fmla="*/ 3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46">
                  <a:moveTo>
                    <a:pt x="0" y="0"/>
                  </a:moveTo>
                  <a:lnTo>
                    <a:pt x="32" y="46"/>
                  </a:lnTo>
                  <a:lnTo>
                    <a:pt x="82" y="30"/>
                  </a:lnTo>
                </a:path>
              </a:pathLst>
            </a:custGeom>
            <a:noFill/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2" name="Text Box 262"/>
            <p:cNvSpPr txBox="1">
              <a:spLocks noChangeArrowheads="1"/>
            </p:cNvSpPr>
            <p:nvPr/>
          </p:nvSpPr>
          <p:spPr bwMode="auto">
            <a:xfrm>
              <a:off x="2149" y="3335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</a:t>
              </a:r>
            </a:p>
          </p:txBody>
        </p:sp>
        <p:sp>
          <p:nvSpPr>
            <p:cNvPr id="10504" name="Text Box 264"/>
            <p:cNvSpPr txBox="1">
              <a:spLocks noChangeArrowheads="1"/>
            </p:cNvSpPr>
            <p:nvPr/>
          </p:nvSpPr>
          <p:spPr bwMode="auto">
            <a:xfrm>
              <a:off x="2143" y="2944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N</a:t>
              </a:r>
            </a:p>
          </p:txBody>
        </p:sp>
        <p:sp>
          <p:nvSpPr>
            <p:cNvPr id="10507" name="Line 267"/>
            <p:cNvSpPr>
              <a:spLocks noChangeShapeType="1"/>
            </p:cNvSpPr>
            <p:nvPr/>
          </p:nvSpPr>
          <p:spPr bwMode="auto">
            <a:xfrm>
              <a:off x="2430" y="1932"/>
              <a:ext cx="30" cy="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8" name="Line 268"/>
            <p:cNvSpPr>
              <a:spLocks noChangeShapeType="1"/>
            </p:cNvSpPr>
            <p:nvPr/>
          </p:nvSpPr>
          <p:spPr bwMode="auto">
            <a:xfrm flipH="1">
              <a:off x="1344" y="3393"/>
              <a:ext cx="156" cy="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9" name="Line 269"/>
            <p:cNvSpPr>
              <a:spLocks noChangeShapeType="1"/>
            </p:cNvSpPr>
            <p:nvPr/>
          </p:nvSpPr>
          <p:spPr bwMode="auto">
            <a:xfrm flipH="1">
              <a:off x="1368" y="3441"/>
              <a:ext cx="156" cy="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0" name="Text Box 270"/>
            <p:cNvSpPr txBox="1">
              <a:spLocks noChangeArrowheads="1"/>
            </p:cNvSpPr>
            <p:nvPr/>
          </p:nvSpPr>
          <p:spPr bwMode="auto">
            <a:xfrm>
              <a:off x="1172" y="3410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O</a:t>
              </a:r>
            </a:p>
          </p:txBody>
        </p:sp>
        <p:sp>
          <p:nvSpPr>
            <p:cNvPr id="10511" name="Line 271"/>
            <p:cNvSpPr>
              <a:spLocks noChangeShapeType="1"/>
            </p:cNvSpPr>
            <p:nvPr/>
          </p:nvSpPr>
          <p:spPr bwMode="auto">
            <a:xfrm flipV="1">
              <a:off x="1629" y="3305"/>
              <a:ext cx="77" cy="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2" name="Text Box 272"/>
            <p:cNvSpPr txBox="1">
              <a:spLocks noChangeArrowheads="1"/>
            </p:cNvSpPr>
            <p:nvPr/>
          </p:nvSpPr>
          <p:spPr bwMode="auto">
            <a:xfrm>
              <a:off x="1649" y="3147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000"/>
                <a:t>O</a:t>
              </a:r>
            </a:p>
          </p:txBody>
        </p:sp>
        <p:sp>
          <p:nvSpPr>
            <p:cNvPr id="10513" name="Text Box 273"/>
            <p:cNvSpPr txBox="1">
              <a:spLocks noChangeArrowheads="1"/>
            </p:cNvSpPr>
            <p:nvPr/>
          </p:nvSpPr>
          <p:spPr bwMode="auto">
            <a:xfrm>
              <a:off x="1751" y="3001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chemeClr val="accent2"/>
                  </a:solidFill>
                </a:rPr>
                <a:t>-</a:t>
              </a:r>
            </a:p>
          </p:txBody>
        </p:sp>
        <p:sp>
          <p:nvSpPr>
            <p:cNvPr id="10514" name="Freeform 274"/>
            <p:cNvSpPr>
              <a:spLocks/>
            </p:cNvSpPr>
            <p:nvPr/>
          </p:nvSpPr>
          <p:spPr bwMode="auto">
            <a:xfrm>
              <a:off x="1844" y="4061"/>
              <a:ext cx="204" cy="54"/>
            </a:xfrm>
            <a:custGeom>
              <a:avLst/>
              <a:gdLst>
                <a:gd name="T0" fmla="*/ 0 w 204"/>
                <a:gd name="T1" fmla="*/ 0 h 54"/>
                <a:gd name="T2" fmla="*/ 107 w 204"/>
                <a:gd name="T3" fmla="*/ 54 h 54"/>
                <a:gd name="T4" fmla="*/ 204 w 204"/>
                <a:gd name="T5" fmla="*/ 5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4" h="54">
                  <a:moveTo>
                    <a:pt x="0" y="0"/>
                  </a:moveTo>
                  <a:lnTo>
                    <a:pt x="107" y="54"/>
                  </a:lnTo>
                  <a:lnTo>
                    <a:pt x="204" y="5"/>
                  </a:lnTo>
                </a:path>
              </a:pathLst>
            </a:custGeom>
            <a:noFill/>
            <a:ln w="381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5" name="Text Box 275"/>
            <p:cNvSpPr txBox="1">
              <a:spLocks noChangeArrowheads="1"/>
            </p:cNvSpPr>
            <p:nvPr/>
          </p:nvSpPr>
          <p:spPr bwMode="auto">
            <a:xfrm>
              <a:off x="1832" y="3953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O</a:t>
              </a:r>
            </a:p>
          </p:txBody>
        </p:sp>
        <p:sp>
          <p:nvSpPr>
            <p:cNvPr id="10521" name="Text Box 281"/>
            <p:cNvSpPr txBox="1">
              <a:spLocks noChangeArrowheads="1"/>
            </p:cNvSpPr>
            <p:nvPr/>
          </p:nvSpPr>
          <p:spPr bwMode="auto">
            <a:xfrm>
              <a:off x="2380" y="339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accent2"/>
                  </a:solidFill>
                </a:rPr>
                <a:t>R</a:t>
              </a:r>
              <a:endParaRPr lang="ru-RU" sz="2000">
                <a:solidFill>
                  <a:srgbClr val="FF3300"/>
                </a:solidFill>
              </a:endParaRPr>
            </a:p>
          </p:txBody>
        </p:sp>
        <p:sp>
          <p:nvSpPr>
            <p:cNvPr id="10525" name="AutoShape 285"/>
            <p:cNvSpPr>
              <a:spLocks/>
            </p:cNvSpPr>
            <p:nvPr/>
          </p:nvSpPr>
          <p:spPr bwMode="auto">
            <a:xfrm>
              <a:off x="4572" y="300"/>
              <a:ext cx="276" cy="2412"/>
            </a:xfrm>
            <a:prstGeom prst="rightBracket">
              <a:avLst>
                <a:gd name="adj" fmla="val 72826"/>
              </a:avLst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10526" name="AutoShape 286"/>
            <p:cNvSpPr>
              <a:spLocks/>
            </p:cNvSpPr>
            <p:nvPr/>
          </p:nvSpPr>
          <p:spPr bwMode="auto">
            <a:xfrm>
              <a:off x="4572" y="2832"/>
              <a:ext cx="276" cy="1416"/>
            </a:xfrm>
            <a:prstGeom prst="rightBracket">
              <a:avLst>
                <a:gd name="adj" fmla="val 42754"/>
              </a:avLst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8" name="Text Box 288"/>
            <p:cNvSpPr txBox="1">
              <a:spLocks noChangeArrowheads="1"/>
            </p:cNvSpPr>
            <p:nvPr/>
          </p:nvSpPr>
          <p:spPr bwMode="auto">
            <a:xfrm>
              <a:off x="4848" y="1106"/>
              <a:ext cx="763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FF3300"/>
                  </a:solidFill>
                </a:rPr>
                <a:t>Хромо-</a:t>
              </a:r>
            </a:p>
            <a:p>
              <a:r>
                <a:rPr lang="ru-RU" sz="2400">
                  <a:solidFill>
                    <a:srgbClr val="FF3300"/>
                  </a:solidFill>
                </a:rPr>
                <a:t>форная</a:t>
              </a:r>
            </a:p>
            <a:p>
              <a:r>
                <a:rPr lang="ru-RU" sz="2400">
                  <a:solidFill>
                    <a:srgbClr val="FF3300"/>
                  </a:solidFill>
                </a:rPr>
                <a:t> часть</a:t>
              </a:r>
            </a:p>
          </p:txBody>
        </p:sp>
        <p:sp>
          <p:nvSpPr>
            <p:cNvPr id="10529" name="Text Box 289"/>
            <p:cNvSpPr txBox="1">
              <a:spLocks noChangeArrowheads="1"/>
            </p:cNvSpPr>
            <p:nvPr/>
          </p:nvSpPr>
          <p:spPr bwMode="auto">
            <a:xfrm>
              <a:off x="4848" y="3230"/>
              <a:ext cx="825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chemeClr val="accent2"/>
                  </a:solidFill>
                </a:rPr>
                <a:t>Нуклео-</a:t>
              </a:r>
            </a:p>
            <a:p>
              <a:r>
                <a:rPr lang="ru-RU" sz="2400">
                  <a:solidFill>
                    <a:schemeClr val="accent2"/>
                  </a:solidFill>
                </a:rPr>
                <a:t>тидная </a:t>
              </a:r>
            </a:p>
            <a:p>
              <a:r>
                <a:rPr lang="ru-RU" sz="2400">
                  <a:solidFill>
                    <a:schemeClr val="accent2"/>
                  </a:solidFill>
                </a:rPr>
                <a:t>часть</a:t>
              </a:r>
            </a:p>
          </p:txBody>
        </p:sp>
        <p:cxnSp>
          <p:nvCxnSpPr>
            <p:cNvPr id="10532" name="AutoShape 292"/>
            <p:cNvCxnSpPr>
              <a:cxnSpLocks noChangeShapeType="1"/>
              <a:endCxn id="10410" idx="0"/>
            </p:cNvCxnSpPr>
            <p:nvPr/>
          </p:nvCxnSpPr>
          <p:spPr bwMode="auto">
            <a:xfrm rot="16200000" flipH="1">
              <a:off x="2243" y="794"/>
              <a:ext cx="760" cy="301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534" name="Text Box 294"/>
            <p:cNvSpPr txBox="1">
              <a:spLocks noChangeArrowheads="1"/>
            </p:cNvSpPr>
            <p:nvPr/>
          </p:nvSpPr>
          <p:spPr bwMode="auto">
            <a:xfrm>
              <a:off x="5233" y="0"/>
              <a:ext cx="1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2000"/>
            </a:p>
          </p:txBody>
        </p:sp>
      </p:grpSp>
    </p:spTree>
  </p:cSld>
  <p:clrMapOvr>
    <a:masterClrMapping/>
  </p:clrMapOvr>
  <p:transition spd="slow"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05B8-3B71-43A0-9D07-E204D82746A4}" type="slidenum">
              <a:rPr lang="ru-RU"/>
              <a:pPr/>
              <a:t>22</a:t>
            </a:fld>
            <a:endParaRPr lang="ru-RU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935" y="0"/>
            <a:ext cx="8925818" cy="7296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Аскорбиновая к-та (С</a:t>
            </a:r>
            <a:r>
              <a:rPr lang="ru-RU" sz="3600" dirty="0" smtClean="0">
                <a:solidFill>
                  <a:srgbClr val="FF3300"/>
                </a:solidFill>
              </a:rPr>
              <a:t>), </a:t>
            </a:r>
            <a:r>
              <a:rPr lang="ru-RU" sz="3600" dirty="0" err="1" smtClean="0"/>
              <a:t>антицынготная</a:t>
            </a:r>
            <a:r>
              <a:rPr lang="ru-RU" sz="3600" dirty="0"/>
              <a:t>, </a:t>
            </a:r>
          </a:p>
          <a:p>
            <a:r>
              <a:rPr lang="ru-RU" sz="3600" dirty="0"/>
              <a:t>антиоксидантная</a:t>
            </a:r>
          </a:p>
          <a:p>
            <a:endParaRPr lang="ru-RU" sz="3600" dirty="0"/>
          </a:p>
          <a:p>
            <a:r>
              <a:rPr lang="ru-RU" sz="3600" dirty="0"/>
              <a:t>Производное </a:t>
            </a:r>
            <a:r>
              <a:rPr lang="ru-RU" sz="3600" dirty="0" err="1"/>
              <a:t>гулоновой</a:t>
            </a:r>
            <a:r>
              <a:rPr lang="ru-RU" sz="3600" dirty="0"/>
              <a:t> к-ты. </a:t>
            </a:r>
            <a:endParaRPr lang="ru-RU" sz="3600" dirty="0" smtClean="0"/>
          </a:p>
          <a:p>
            <a:r>
              <a:rPr lang="ru-RU" sz="3600" dirty="0" smtClean="0"/>
              <a:t>Витамин способен </a:t>
            </a:r>
            <a:r>
              <a:rPr lang="ru-RU" sz="3600" dirty="0"/>
              <a:t>обратимо окисляться.</a:t>
            </a:r>
          </a:p>
          <a:p>
            <a:r>
              <a:rPr lang="ru-RU" sz="3600" dirty="0"/>
              <a:t>Функции: стимулирует синтез белков</a:t>
            </a:r>
          </a:p>
          <a:p>
            <a:r>
              <a:rPr lang="ru-RU" sz="3600" dirty="0"/>
              <a:t>(особенно коллагена), хрящевой и </a:t>
            </a:r>
          </a:p>
          <a:p>
            <a:r>
              <a:rPr lang="ru-RU" sz="3600" dirty="0"/>
              <a:t>костной тканей, гормонов надпочечников</a:t>
            </a:r>
          </a:p>
          <a:p>
            <a:r>
              <a:rPr lang="ru-RU" sz="3600" dirty="0"/>
              <a:t>Стимулирует регенерацию тканей.</a:t>
            </a:r>
          </a:p>
          <a:p>
            <a:r>
              <a:rPr lang="ru-RU" sz="3600" dirty="0"/>
              <a:t>Участвует в ОВР.</a:t>
            </a:r>
          </a:p>
          <a:p>
            <a:r>
              <a:rPr lang="ru-RU" sz="3600" dirty="0"/>
              <a:t>Не образуется у человека, обезьян, </a:t>
            </a:r>
          </a:p>
          <a:p>
            <a:r>
              <a:rPr lang="ru-RU" sz="3600" dirty="0"/>
              <a:t>морских свинок</a:t>
            </a:r>
          </a:p>
          <a:p>
            <a:endParaRPr lang="ru-RU" sz="3600" dirty="0"/>
          </a:p>
        </p:txBody>
      </p:sp>
    </p:spTree>
  </p:cSld>
  <p:clrMapOvr>
    <a:masterClrMapping/>
  </p:clrMapOvr>
  <p:transition spd="slow">
    <p:check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D69A-5CBE-4280-88E6-E483A76FF4AA}" type="slidenum">
              <a:rPr lang="ru-RU"/>
              <a:pPr/>
              <a:t>23</a:t>
            </a:fld>
            <a:endParaRPr lang="ru-RU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50813" y="1162050"/>
            <a:ext cx="8423275" cy="301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sz="3200"/>
              <a:t>Авитаминоз: кровоточивость десен, </a:t>
            </a:r>
          </a:p>
          <a:p>
            <a:r>
              <a:rPr lang="ru-RU" sz="3200"/>
              <a:t>кровоизлияние на мышцах, слизистых</a:t>
            </a:r>
          </a:p>
          <a:p>
            <a:r>
              <a:rPr lang="ru-RU" sz="3200"/>
              <a:t>оболочках, слабость. У коров в молоке </a:t>
            </a:r>
          </a:p>
          <a:p>
            <a:r>
              <a:rPr lang="ru-RU" sz="3200"/>
              <a:t>кровь, у пушных зверей-парезы и параличи.</a:t>
            </a:r>
          </a:p>
          <a:p>
            <a:r>
              <a:rPr lang="ru-RU" sz="3200"/>
              <a:t>Источники: зел. растения, овощи и фрукты.</a:t>
            </a:r>
          </a:p>
          <a:p>
            <a:endParaRPr lang="ru-RU" sz="3200"/>
          </a:p>
        </p:txBody>
      </p:sp>
    </p:spTree>
  </p:cSld>
  <p:clrMapOvr>
    <a:masterClrMapping/>
  </p:clrMapOvr>
  <p:transition spd="slow">
    <p:checke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C928-8EAD-4577-8B98-4628F6D32FC2}" type="slidenum">
              <a:rPr lang="ru-RU"/>
              <a:pPr/>
              <a:t>24</a:t>
            </a:fld>
            <a:endParaRPr lang="ru-RU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262063" y="400050"/>
            <a:ext cx="67992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ru-RU" sz="3200">
                <a:solidFill>
                  <a:srgbClr val="FF3300"/>
                </a:solidFill>
              </a:rPr>
              <a:t>Аскорбиновая кислота </a:t>
            </a:r>
            <a:r>
              <a:rPr lang="ru-RU" sz="3200">
                <a:solidFill>
                  <a:schemeClr val="accent2"/>
                </a:solidFill>
              </a:rPr>
              <a:t>(витамин С)</a:t>
            </a:r>
            <a:endParaRPr lang="ru-RU" sz="2400" b="0">
              <a:solidFill>
                <a:schemeClr val="accent2"/>
              </a:solidFill>
            </a:endParaRPr>
          </a:p>
        </p:txBody>
      </p:sp>
      <p:grpSp>
        <p:nvGrpSpPr>
          <p:cNvPr id="9277" name="Group 61"/>
          <p:cNvGrpSpPr>
            <a:grpSpLocks/>
          </p:cNvGrpSpPr>
          <p:nvPr/>
        </p:nvGrpSpPr>
        <p:grpSpPr bwMode="auto">
          <a:xfrm>
            <a:off x="1633538" y="1276350"/>
            <a:ext cx="1943100" cy="3530600"/>
            <a:chOff x="1821" y="792"/>
            <a:chExt cx="1224" cy="2224"/>
          </a:xfrm>
        </p:grpSpPr>
        <p:sp>
          <p:nvSpPr>
            <p:cNvPr id="9219" name="Text Box 3"/>
            <p:cNvSpPr txBox="1">
              <a:spLocks noChangeArrowheads="1"/>
            </p:cNvSpPr>
            <p:nvPr/>
          </p:nvSpPr>
          <p:spPr bwMode="auto">
            <a:xfrm>
              <a:off x="2279" y="1128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С</a:t>
              </a:r>
              <a:endParaRPr lang="ru-RU" sz="2400" b="0"/>
            </a:p>
          </p:txBody>
        </p:sp>
        <p:sp>
          <p:nvSpPr>
            <p:cNvPr id="9221" name="Text Box 5"/>
            <p:cNvSpPr txBox="1">
              <a:spLocks noChangeArrowheads="1"/>
            </p:cNvSpPr>
            <p:nvPr/>
          </p:nvSpPr>
          <p:spPr bwMode="auto">
            <a:xfrm>
              <a:off x="1821" y="1440"/>
              <a:ext cx="7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ru-RU" sz="2400">
                  <a:solidFill>
                    <a:srgbClr val="FF3300"/>
                  </a:solidFill>
                </a:rPr>
                <a:t>НО -</a:t>
              </a:r>
              <a:r>
                <a:rPr lang="ru-RU" sz="2400"/>
                <a:t> С</a:t>
              </a:r>
              <a:endParaRPr lang="ru-RU" sz="2400" b="0"/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2278" y="2096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С</a:t>
              </a:r>
              <a:endParaRPr lang="ru-RU" sz="2400" b="0"/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1990" y="2408"/>
              <a:ext cx="7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НОСН</a:t>
              </a:r>
              <a:endParaRPr lang="ru-RU" sz="2400" b="0"/>
            </a:p>
          </p:txBody>
        </p:sp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2279" y="2728"/>
              <a:ext cx="7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СН</a:t>
              </a:r>
              <a:r>
                <a:rPr lang="ru-RU" sz="2400" baseline="-25000"/>
                <a:t>2</a:t>
              </a:r>
              <a:r>
                <a:rPr lang="ru-RU" sz="2400"/>
                <a:t>ОН</a:t>
              </a:r>
              <a:endParaRPr lang="ru-RU" sz="2400" b="0"/>
            </a:p>
          </p:txBody>
        </p:sp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2274" y="792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О</a:t>
              </a:r>
            </a:p>
          </p:txBody>
        </p:sp>
        <p:grpSp>
          <p:nvGrpSpPr>
            <p:cNvPr id="9235" name="Group 19"/>
            <p:cNvGrpSpPr>
              <a:grpSpLocks/>
            </p:cNvGrpSpPr>
            <p:nvPr/>
          </p:nvGrpSpPr>
          <p:grpSpPr bwMode="auto">
            <a:xfrm>
              <a:off x="2382" y="1032"/>
              <a:ext cx="48" cy="144"/>
              <a:chOff x="2388" y="1008"/>
              <a:chExt cx="48" cy="144"/>
            </a:xfrm>
          </p:grpSpPr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2388" y="1008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30" name="Line 14"/>
              <p:cNvSpPr>
                <a:spLocks noChangeShapeType="1"/>
              </p:cNvSpPr>
              <p:nvPr/>
            </p:nvSpPr>
            <p:spPr bwMode="auto">
              <a:xfrm>
                <a:off x="2436" y="1008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>
              <a:off x="2404" y="1356"/>
              <a:ext cx="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36" name="Group 20"/>
            <p:cNvGrpSpPr>
              <a:grpSpLocks/>
            </p:cNvGrpSpPr>
            <p:nvPr/>
          </p:nvGrpSpPr>
          <p:grpSpPr bwMode="auto">
            <a:xfrm>
              <a:off x="2382" y="1680"/>
              <a:ext cx="48" cy="144"/>
              <a:chOff x="2376" y="1656"/>
              <a:chExt cx="48" cy="144"/>
            </a:xfrm>
          </p:grpSpPr>
          <p:sp>
            <p:nvSpPr>
              <p:cNvPr id="9232" name="Line 16"/>
              <p:cNvSpPr>
                <a:spLocks noChangeShapeType="1"/>
              </p:cNvSpPr>
              <p:nvPr/>
            </p:nvSpPr>
            <p:spPr bwMode="auto">
              <a:xfrm>
                <a:off x="2376" y="1656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33" name="Line 17"/>
              <p:cNvSpPr>
                <a:spLocks noChangeShapeType="1"/>
              </p:cNvSpPr>
              <p:nvPr/>
            </p:nvSpPr>
            <p:spPr bwMode="auto">
              <a:xfrm>
                <a:off x="2424" y="1656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2406" y="2004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7" name="Line 21"/>
            <p:cNvSpPr>
              <a:spLocks noChangeShapeType="1"/>
            </p:cNvSpPr>
            <p:nvPr/>
          </p:nvSpPr>
          <p:spPr bwMode="auto">
            <a:xfrm>
              <a:off x="2406" y="2332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8" name="Line 22"/>
            <p:cNvSpPr>
              <a:spLocks noChangeShapeType="1"/>
            </p:cNvSpPr>
            <p:nvPr/>
          </p:nvSpPr>
          <p:spPr bwMode="auto">
            <a:xfrm>
              <a:off x="2406" y="2644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9" name="Freeform 23"/>
            <p:cNvSpPr>
              <a:spLocks/>
            </p:cNvSpPr>
            <p:nvPr/>
          </p:nvSpPr>
          <p:spPr bwMode="auto">
            <a:xfrm>
              <a:off x="2496" y="1272"/>
              <a:ext cx="200" cy="976"/>
            </a:xfrm>
            <a:custGeom>
              <a:avLst/>
              <a:gdLst>
                <a:gd name="T0" fmla="*/ 0 w 200"/>
                <a:gd name="T1" fmla="*/ 0 h 976"/>
                <a:gd name="T2" fmla="*/ 200 w 200"/>
                <a:gd name="T3" fmla="*/ 0 h 976"/>
                <a:gd name="T4" fmla="*/ 200 w 200"/>
                <a:gd name="T5" fmla="*/ 432 h 976"/>
                <a:gd name="T6" fmla="*/ 200 w 200"/>
                <a:gd name="T7" fmla="*/ 976 h 976"/>
                <a:gd name="T8" fmla="*/ 0 w 200"/>
                <a:gd name="T9" fmla="*/ 976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0" h="976">
                  <a:moveTo>
                    <a:pt x="0" y="0"/>
                  </a:moveTo>
                  <a:lnTo>
                    <a:pt x="200" y="0"/>
                  </a:lnTo>
                  <a:lnTo>
                    <a:pt x="200" y="432"/>
                  </a:lnTo>
                  <a:lnTo>
                    <a:pt x="200" y="976"/>
                  </a:lnTo>
                  <a:lnTo>
                    <a:pt x="0" y="97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1" name="Line 25"/>
            <p:cNvSpPr>
              <a:spLocks noChangeShapeType="1"/>
            </p:cNvSpPr>
            <p:nvPr/>
          </p:nvSpPr>
          <p:spPr bwMode="auto">
            <a:xfrm>
              <a:off x="2695" y="1656"/>
              <a:ext cx="0" cy="168"/>
            </a:xfrm>
            <a:prstGeom prst="line">
              <a:avLst/>
            </a:prstGeom>
            <a:noFill/>
            <a:ln w="38100">
              <a:solidFill>
                <a:srgbClr val="D7FFA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2" name="Text Box 26"/>
            <p:cNvSpPr txBox="1">
              <a:spLocks noChangeArrowheads="1"/>
            </p:cNvSpPr>
            <p:nvPr/>
          </p:nvSpPr>
          <p:spPr bwMode="auto">
            <a:xfrm>
              <a:off x="2566" y="1594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CCFF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О</a:t>
              </a:r>
            </a:p>
          </p:txBody>
        </p:sp>
        <p:sp>
          <p:nvSpPr>
            <p:cNvPr id="9270" name="Text Box 54"/>
            <p:cNvSpPr txBox="1">
              <a:spLocks noChangeArrowheads="1"/>
            </p:cNvSpPr>
            <p:nvPr/>
          </p:nvSpPr>
          <p:spPr bwMode="auto">
            <a:xfrm>
              <a:off x="1821" y="1760"/>
              <a:ext cx="7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ru-RU" sz="2400">
                  <a:solidFill>
                    <a:srgbClr val="FF3300"/>
                  </a:solidFill>
                </a:rPr>
                <a:t>НО -</a:t>
              </a:r>
              <a:r>
                <a:rPr lang="ru-RU" sz="2400"/>
                <a:t> С</a:t>
              </a:r>
              <a:endParaRPr lang="ru-RU" sz="2400" b="0"/>
            </a:p>
          </p:txBody>
        </p:sp>
      </p:grpSp>
      <p:grpSp>
        <p:nvGrpSpPr>
          <p:cNvPr id="9278" name="Group 62"/>
          <p:cNvGrpSpPr>
            <a:grpSpLocks/>
          </p:cNvGrpSpPr>
          <p:nvPr/>
        </p:nvGrpSpPr>
        <p:grpSpPr bwMode="auto">
          <a:xfrm>
            <a:off x="4810125" y="1276350"/>
            <a:ext cx="1674813" cy="3530600"/>
            <a:chOff x="3702" y="792"/>
            <a:chExt cx="1055" cy="2224"/>
          </a:xfrm>
        </p:grpSpPr>
        <p:sp>
          <p:nvSpPr>
            <p:cNvPr id="9249" name="Text Box 33"/>
            <p:cNvSpPr txBox="1">
              <a:spLocks noChangeArrowheads="1"/>
            </p:cNvSpPr>
            <p:nvPr/>
          </p:nvSpPr>
          <p:spPr bwMode="auto">
            <a:xfrm>
              <a:off x="3986" y="792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О</a:t>
              </a:r>
            </a:p>
          </p:txBody>
        </p:sp>
        <p:grpSp>
          <p:nvGrpSpPr>
            <p:cNvPr id="9275" name="Group 59"/>
            <p:cNvGrpSpPr>
              <a:grpSpLocks/>
            </p:cNvGrpSpPr>
            <p:nvPr/>
          </p:nvGrpSpPr>
          <p:grpSpPr bwMode="auto">
            <a:xfrm>
              <a:off x="3702" y="1032"/>
              <a:ext cx="1055" cy="1984"/>
              <a:chOff x="3702" y="1032"/>
              <a:chExt cx="1055" cy="1984"/>
            </a:xfrm>
          </p:grpSpPr>
          <p:sp>
            <p:nvSpPr>
              <p:cNvPr id="9243" name="Text Box 27"/>
              <p:cNvSpPr txBox="1">
                <a:spLocks noChangeArrowheads="1"/>
              </p:cNvSpPr>
              <p:nvPr/>
            </p:nvSpPr>
            <p:spPr bwMode="auto">
              <a:xfrm>
                <a:off x="3991" y="1128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ru-RU" sz="2400"/>
                  <a:t>С</a:t>
                </a:r>
                <a:endParaRPr lang="ru-RU" sz="2400" b="0"/>
              </a:p>
            </p:txBody>
          </p:sp>
          <p:sp>
            <p:nvSpPr>
              <p:cNvPr id="9244" name="Text Box 28"/>
              <p:cNvSpPr txBox="1">
                <a:spLocks noChangeArrowheads="1"/>
              </p:cNvSpPr>
              <p:nvPr/>
            </p:nvSpPr>
            <p:spPr bwMode="auto">
              <a:xfrm>
                <a:off x="3991" y="1440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ru-RU" sz="2400"/>
                  <a:t>С</a:t>
                </a:r>
                <a:endParaRPr lang="ru-RU" sz="2400" b="0"/>
              </a:p>
            </p:txBody>
          </p:sp>
          <p:sp>
            <p:nvSpPr>
              <p:cNvPr id="9245" name="Text Box 29"/>
              <p:cNvSpPr txBox="1">
                <a:spLocks noChangeArrowheads="1"/>
              </p:cNvSpPr>
              <p:nvPr/>
            </p:nvSpPr>
            <p:spPr bwMode="auto">
              <a:xfrm>
                <a:off x="3990" y="1764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ru-RU" sz="2400"/>
                  <a:t>С</a:t>
                </a:r>
                <a:endParaRPr lang="ru-RU" sz="2400" b="0"/>
              </a:p>
            </p:txBody>
          </p:sp>
          <p:sp>
            <p:nvSpPr>
              <p:cNvPr id="9246" name="Text Box 30"/>
              <p:cNvSpPr txBox="1">
                <a:spLocks noChangeArrowheads="1"/>
              </p:cNvSpPr>
              <p:nvPr/>
            </p:nvSpPr>
            <p:spPr bwMode="auto">
              <a:xfrm>
                <a:off x="3990" y="2096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ru-RU" sz="2400"/>
                  <a:t>С</a:t>
                </a:r>
                <a:endParaRPr lang="ru-RU" sz="2400" b="0"/>
              </a:p>
            </p:txBody>
          </p:sp>
          <p:sp>
            <p:nvSpPr>
              <p:cNvPr id="9248" name="Text Box 32"/>
              <p:cNvSpPr txBox="1">
                <a:spLocks noChangeArrowheads="1"/>
              </p:cNvSpPr>
              <p:nvPr/>
            </p:nvSpPr>
            <p:spPr bwMode="auto">
              <a:xfrm>
                <a:off x="3991" y="2728"/>
                <a:ext cx="76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ru-RU" sz="2400"/>
                  <a:t>СН</a:t>
                </a:r>
                <a:r>
                  <a:rPr lang="ru-RU" sz="2400" baseline="-25000"/>
                  <a:t>2</a:t>
                </a:r>
                <a:r>
                  <a:rPr lang="ru-RU" sz="2400"/>
                  <a:t>ОН</a:t>
                </a:r>
                <a:endParaRPr lang="ru-RU" sz="2400" b="0"/>
              </a:p>
            </p:txBody>
          </p:sp>
          <p:grpSp>
            <p:nvGrpSpPr>
              <p:cNvPr id="9250" name="Group 34"/>
              <p:cNvGrpSpPr>
                <a:grpSpLocks/>
              </p:cNvGrpSpPr>
              <p:nvPr/>
            </p:nvGrpSpPr>
            <p:grpSpPr bwMode="auto">
              <a:xfrm>
                <a:off x="4094" y="1032"/>
                <a:ext cx="48" cy="144"/>
                <a:chOff x="2388" y="1008"/>
                <a:chExt cx="48" cy="144"/>
              </a:xfrm>
            </p:grpSpPr>
            <p:sp>
              <p:nvSpPr>
                <p:cNvPr id="9251" name="Line 35"/>
                <p:cNvSpPr>
                  <a:spLocks noChangeShapeType="1"/>
                </p:cNvSpPr>
                <p:nvPr/>
              </p:nvSpPr>
              <p:spPr bwMode="auto">
                <a:xfrm>
                  <a:off x="2388" y="1008"/>
                  <a:ext cx="0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252" name="Line 36"/>
                <p:cNvSpPr>
                  <a:spLocks noChangeShapeType="1"/>
                </p:cNvSpPr>
                <p:nvPr/>
              </p:nvSpPr>
              <p:spPr bwMode="auto">
                <a:xfrm>
                  <a:off x="2436" y="1008"/>
                  <a:ext cx="0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9253" name="Line 37"/>
              <p:cNvSpPr>
                <a:spLocks noChangeShapeType="1"/>
              </p:cNvSpPr>
              <p:nvPr/>
            </p:nvSpPr>
            <p:spPr bwMode="auto">
              <a:xfrm>
                <a:off x="4116" y="1356"/>
                <a:ext cx="2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6" name="Line 40"/>
              <p:cNvSpPr>
                <a:spLocks noChangeShapeType="1"/>
              </p:cNvSpPr>
              <p:nvPr/>
            </p:nvSpPr>
            <p:spPr bwMode="auto">
              <a:xfrm>
                <a:off x="4118" y="168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7" name="Line 41"/>
              <p:cNvSpPr>
                <a:spLocks noChangeShapeType="1"/>
              </p:cNvSpPr>
              <p:nvPr/>
            </p:nvSpPr>
            <p:spPr bwMode="auto">
              <a:xfrm>
                <a:off x="4118" y="200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8" name="Line 42"/>
              <p:cNvSpPr>
                <a:spLocks noChangeShapeType="1"/>
              </p:cNvSpPr>
              <p:nvPr/>
            </p:nvSpPr>
            <p:spPr bwMode="auto">
              <a:xfrm>
                <a:off x="4118" y="2332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9" name="Line 43"/>
              <p:cNvSpPr>
                <a:spLocks noChangeShapeType="1"/>
              </p:cNvSpPr>
              <p:nvPr/>
            </p:nvSpPr>
            <p:spPr bwMode="auto">
              <a:xfrm>
                <a:off x="4118" y="264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0" name="Freeform 44"/>
              <p:cNvSpPr>
                <a:spLocks/>
              </p:cNvSpPr>
              <p:nvPr/>
            </p:nvSpPr>
            <p:spPr bwMode="auto">
              <a:xfrm>
                <a:off x="4208" y="1272"/>
                <a:ext cx="200" cy="976"/>
              </a:xfrm>
              <a:custGeom>
                <a:avLst/>
                <a:gdLst>
                  <a:gd name="T0" fmla="*/ 0 w 200"/>
                  <a:gd name="T1" fmla="*/ 0 h 976"/>
                  <a:gd name="T2" fmla="*/ 200 w 200"/>
                  <a:gd name="T3" fmla="*/ 0 h 976"/>
                  <a:gd name="T4" fmla="*/ 200 w 200"/>
                  <a:gd name="T5" fmla="*/ 432 h 976"/>
                  <a:gd name="T6" fmla="*/ 200 w 200"/>
                  <a:gd name="T7" fmla="*/ 976 h 976"/>
                  <a:gd name="T8" fmla="*/ 0 w 200"/>
                  <a:gd name="T9" fmla="*/ 976 h 9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0" h="976">
                    <a:moveTo>
                      <a:pt x="0" y="0"/>
                    </a:moveTo>
                    <a:lnTo>
                      <a:pt x="200" y="0"/>
                    </a:lnTo>
                    <a:lnTo>
                      <a:pt x="200" y="432"/>
                    </a:lnTo>
                    <a:lnTo>
                      <a:pt x="200" y="976"/>
                    </a:lnTo>
                    <a:lnTo>
                      <a:pt x="0" y="976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1" name="Line 45"/>
              <p:cNvSpPr>
                <a:spLocks noChangeShapeType="1"/>
              </p:cNvSpPr>
              <p:nvPr/>
            </p:nvSpPr>
            <p:spPr bwMode="auto">
              <a:xfrm>
                <a:off x="4407" y="1656"/>
                <a:ext cx="0" cy="168"/>
              </a:xfrm>
              <a:prstGeom prst="line">
                <a:avLst/>
              </a:prstGeom>
              <a:noFill/>
              <a:ln w="38100">
                <a:solidFill>
                  <a:srgbClr val="D7FFA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2" name="Text Box 46"/>
              <p:cNvSpPr txBox="1">
                <a:spLocks noChangeArrowheads="1"/>
              </p:cNvSpPr>
              <p:nvPr/>
            </p:nvSpPr>
            <p:spPr bwMode="auto">
              <a:xfrm>
                <a:off x="4278" y="1594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CCFF99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ru-RU" sz="2400"/>
                  <a:t>О</a:t>
                </a:r>
              </a:p>
            </p:txBody>
          </p:sp>
          <p:grpSp>
            <p:nvGrpSpPr>
              <p:cNvPr id="9264" name="Group 48"/>
              <p:cNvGrpSpPr>
                <a:grpSpLocks/>
              </p:cNvGrpSpPr>
              <p:nvPr/>
            </p:nvGrpSpPr>
            <p:grpSpPr bwMode="auto">
              <a:xfrm>
                <a:off x="3934" y="1560"/>
                <a:ext cx="96" cy="40"/>
                <a:chOff x="3926" y="1600"/>
                <a:chExt cx="96" cy="40"/>
              </a:xfrm>
            </p:grpSpPr>
            <p:sp>
              <p:nvSpPr>
                <p:cNvPr id="9255" name="Line 39"/>
                <p:cNvSpPr>
                  <a:spLocks noChangeShapeType="1"/>
                </p:cNvSpPr>
                <p:nvPr/>
              </p:nvSpPr>
              <p:spPr bwMode="auto">
                <a:xfrm flipH="1" flipV="1">
                  <a:off x="3926" y="160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263" name="Line 47"/>
                <p:cNvSpPr>
                  <a:spLocks noChangeShapeType="1"/>
                </p:cNvSpPr>
                <p:nvPr/>
              </p:nvSpPr>
              <p:spPr bwMode="auto">
                <a:xfrm flipH="1" flipV="1">
                  <a:off x="3926" y="164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9265" name="Group 49"/>
              <p:cNvGrpSpPr>
                <a:grpSpLocks/>
              </p:cNvGrpSpPr>
              <p:nvPr/>
            </p:nvGrpSpPr>
            <p:grpSpPr bwMode="auto">
              <a:xfrm>
                <a:off x="3934" y="1888"/>
                <a:ext cx="96" cy="40"/>
                <a:chOff x="3926" y="1600"/>
                <a:chExt cx="96" cy="40"/>
              </a:xfrm>
            </p:grpSpPr>
            <p:sp>
              <p:nvSpPr>
                <p:cNvPr id="9266" name="Line 50"/>
                <p:cNvSpPr>
                  <a:spLocks noChangeShapeType="1"/>
                </p:cNvSpPr>
                <p:nvPr/>
              </p:nvSpPr>
              <p:spPr bwMode="auto">
                <a:xfrm flipH="1" flipV="1">
                  <a:off x="3926" y="160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267" name="Line 51"/>
                <p:cNvSpPr>
                  <a:spLocks noChangeShapeType="1"/>
                </p:cNvSpPr>
                <p:nvPr/>
              </p:nvSpPr>
              <p:spPr bwMode="auto">
                <a:xfrm flipH="1" flipV="1">
                  <a:off x="3926" y="164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9268" name="Text Box 52"/>
              <p:cNvSpPr txBox="1">
                <a:spLocks noChangeArrowheads="1"/>
              </p:cNvSpPr>
              <p:nvPr/>
            </p:nvSpPr>
            <p:spPr bwMode="auto">
              <a:xfrm>
                <a:off x="3702" y="1434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CCFF99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ru-RU" sz="2400">
                    <a:solidFill>
                      <a:srgbClr val="FF3300"/>
                    </a:solidFill>
                  </a:rPr>
                  <a:t>О</a:t>
                </a:r>
              </a:p>
            </p:txBody>
          </p:sp>
          <p:sp>
            <p:nvSpPr>
              <p:cNvPr id="9269" name="Text Box 53"/>
              <p:cNvSpPr txBox="1">
                <a:spLocks noChangeArrowheads="1"/>
              </p:cNvSpPr>
              <p:nvPr/>
            </p:nvSpPr>
            <p:spPr bwMode="auto">
              <a:xfrm>
                <a:off x="3702" y="1762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CCFF99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ru-RU" sz="2400">
                    <a:solidFill>
                      <a:srgbClr val="FF3300"/>
                    </a:solidFill>
                  </a:rPr>
                  <a:t>О</a:t>
                </a:r>
              </a:p>
            </p:txBody>
          </p:sp>
          <p:sp>
            <p:nvSpPr>
              <p:cNvPr id="9271" name="Text Box 55"/>
              <p:cNvSpPr txBox="1">
                <a:spLocks noChangeArrowheads="1"/>
              </p:cNvSpPr>
              <p:nvPr/>
            </p:nvSpPr>
            <p:spPr bwMode="auto">
              <a:xfrm>
                <a:off x="3702" y="2408"/>
                <a:ext cx="70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ru-RU" sz="2400"/>
                  <a:t>НОСН</a:t>
                </a:r>
                <a:endParaRPr lang="ru-RU" sz="2400" b="0"/>
              </a:p>
            </p:txBody>
          </p:sp>
        </p:grpSp>
      </p:grpSp>
      <p:sp>
        <p:nvSpPr>
          <p:cNvPr id="9279" name="Line 63"/>
          <p:cNvSpPr>
            <a:spLocks noChangeShapeType="1"/>
          </p:cNvSpPr>
          <p:nvPr/>
        </p:nvSpPr>
        <p:spPr bwMode="auto">
          <a:xfrm>
            <a:off x="3505200" y="2647950"/>
            <a:ext cx="123825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0" name="Line 64"/>
          <p:cNvSpPr>
            <a:spLocks noChangeShapeType="1"/>
          </p:cNvSpPr>
          <p:nvPr/>
        </p:nvSpPr>
        <p:spPr bwMode="auto">
          <a:xfrm flipH="1">
            <a:off x="3505200" y="2819400"/>
            <a:ext cx="1219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1" name="Text Box 65"/>
          <p:cNvSpPr txBox="1">
            <a:spLocks noChangeArrowheads="1"/>
          </p:cNvSpPr>
          <p:nvPr/>
        </p:nvSpPr>
        <p:spPr bwMode="auto">
          <a:xfrm>
            <a:off x="3924300" y="2079625"/>
            <a:ext cx="623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CCFF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sz="2400">
                <a:solidFill>
                  <a:srgbClr val="FF3300"/>
                </a:solidFill>
              </a:rPr>
              <a:t>-Н</a:t>
            </a:r>
            <a:r>
              <a:rPr lang="ru-RU" sz="2400" baseline="-25000">
                <a:solidFill>
                  <a:srgbClr val="FF3300"/>
                </a:solidFill>
              </a:rPr>
              <a:t>2</a:t>
            </a:r>
            <a:endParaRPr lang="ru-RU" sz="2400">
              <a:solidFill>
                <a:srgbClr val="FF3300"/>
              </a:solidFill>
            </a:endParaRPr>
          </a:p>
        </p:txBody>
      </p:sp>
      <p:sp>
        <p:nvSpPr>
          <p:cNvPr id="9282" name="Text Box 66"/>
          <p:cNvSpPr txBox="1">
            <a:spLocks noChangeArrowheads="1"/>
          </p:cNvSpPr>
          <p:nvPr/>
        </p:nvSpPr>
        <p:spPr bwMode="auto">
          <a:xfrm>
            <a:off x="3889375" y="295592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CCFF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sz="2400">
                <a:solidFill>
                  <a:srgbClr val="FF3300"/>
                </a:solidFill>
              </a:rPr>
              <a:t>+Н</a:t>
            </a:r>
            <a:r>
              <a:rPr lang="ru-RU" sz="2400" baseline="-25000">
                <a:solidFill>
                  <a:srgbClr val="FF3300"/>
                </a:solidFill>
              </a:rPr>
              <a:t>2</a:t>
            </a:r>
            <a:endParaRPr lang="ru-RU" sz="2400">
              <a:solidFill>
                <a:srgbClr val="FF3300"/>
              </a:solidFill>
            </a:endParaRPr>
          </a:p>
        </p:txBody>
      </p:sp>
      <p:sp>
        <p:nvSpPr>
          <p:cNvPr id="9283" name="Text Box 67"/>
          <p:cNvSpPr txBox="1">
            <a:spLocks noChangeArrowheads="1"/>
          </p:cNvSpPr>
          <p:nvPr/>
        </p:nvSpPr>
        <p:spPr bwMode="auto">
          <a:xfrm>
            <a:off x="1298575" y="4984750"/>
            <a:ext cx="24145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CCFF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fr-FR" sz="2400">
                <a:solidFill>
                  <a:srgbClr val="FF3300"/>
                </a:solidFill>
              </a:rPr>
              <a:t>L</a:t>
            </a:r>
            <a:r>
              <a:rPr lang="ru-RU" sz="2400">
                <a:solidFill>
                  <a:srgbClr val="FF3300"/>
                </a:solidFill>
              </a:rPr>
              <a:t>-аскорбиновая</a:t>
            </a:r>
          </a:p>
          <a:p>
            <a:pPr algn="l"/>
            <a:r>
              <a:rPr lang="ru-RU" sz="2400">
                <a:solidFill>
                  <a:srgbClr val="FF3300"/>
                </a:solidFill>
              </a:rPr>
              <a:t> кислота</a:t>
            </a:r>
          </a:p>
        </p:txBody>
      </p:sp>
      <p:sp>
        <p:nvSpPr>
          <p:cNvPr id="9284" name="Text Box 68"/>
          <p:cNvSpPr txBox="1">
            <a:spLocks noChangeArrowheads="1"/>
          </p:cNvSpPr>
          <p:nvPr/>
        </p:nvSpPr>
        <p:spPr bwMode="auto">
          <a:xfrm>
            <a:off x="4403725" y="4984750"/>
            <a:ext cx="34940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CCFF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fr-FR" sz="2400">
                <a:solidFill>
                  <a:schemeClr val="accent2"/>
                </a:solidFill>
              </a:rPr>
              <a:t>L</a:t>
            </a:r>
            <a:r>
              <a:rPr lang="ru-RU" sz="2400">
                <a:solidFill>
                  <a:schemeClr val="accent2"/>
                </a:solidFill>
              </a:rPr>
              <a:t>-дегидроаскорбиновая</a:t>
            </a:r>
          </a:p>
          <a:p>
            <a:pPr algn="l"/>
            <a:r>
              <a:rPr lang="ru-RU" sz="2400">
                <a:solidFill>
                  <a:schemeClr val="accent2"/>
                </a:solidFill>
              </a:rPr>
              <a:t> кислота</a:t>
            </a:r>
          </a:p>
        </p:txBody>
      </p:sp>
    </p:spTree>
  </p:cSld>
  <p:clrMapOvr>
    <a:masterClrMapping/>
  </p:clrMapOvr>
  <p:transition spd="slow">
    <p:check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52A81-0EC9-4E5C-A153-8A6F8E46A112}" type="slidenum">
              <a:rPr lang="ru-RU"/>
              <a:pPr/>
              <a:t>25</a:t>
            </a:fld>
            <a:endParaRPr lang="ru-RU"/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50125" y="0"/>
            <a:ext cx="8857398" cy="6434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l"/>
            <a:r>
              <a:rPr lang="ru-RU" sz="3600" dirty="0">
                <a:solidFill>
                  <a:srgbClr val="FF3300"/>
                </a:solidFill>
              </a:rPr>
              <a:t>Биотин (Н, В</a:t>
            </a:r>
            <a:r>
              <a:rPr lang="ru-RU" sz="3600" baseline="-25000" dirty="0">
                <a:solidFill>
                  <a:srgbClr val="FF3300"/>
                </a:solidFill>
              </a:rPr>
              <a:t>7</a:t>
            </a:r>
            <a:r>
              <a:rPr lang="ru-RU" sz="3600" dirty="0">
                <a:solidFill>
                  <a:srgbClr val="FF3300"/>
                </a:solidFill>
              </a:rPr>
              <a:t>),</a:t>
            </a:r>
            <a:r>
              <a:rPr lang="ru-RU" sz="3600" dirty="0"/>
              <a:t> </a:t>
            </a:r>
            <a:r>
              <a:rPr lang="ru-RU" sz="3600" dirty="0" err="1"/>
              <a:t>антисеборрейный</a:t>
            </a:r>
            <a:r>
              <a:rPr lang="ru-RU" sz="3600" dirty="0"/>
              <a:t>.</a:t>
            </a:r>
          </a:p>
          <a:p>
            <a:pPr algn="l"/>
            <a:r>
              <a:rPr lang="ru-RU" sz="3600" dirty="0" smtClean="0"/>
              <a:t>Образуется </a:t>
            </a:r>
            <a:r>
              <a:rPr lang="ru-RU" sz="3600" dirty="0"/>
              <a:t>из олеиновой к-ты</a:t>
            </a:r>
          </a:p>
          <a:p>
            <a:pPr algn="l"/>
            <a:endParaRPr lang="ru-RU" sz="2400" dirty="0"/>
          </a:p>
          <a:p>
            <a:pPr algn="just"/>
            <a:r>
              <a:rPr lang="ru-RU" sz="3200" dirty="0"/>
              <a:t>Содержит </a:t>
            </a:r>
            <a:r>
              <a:rPr lang="ru-RU" sz="3200" dirty="0" err="1"/>
              <a:t>имидазольное</a:t>
            </a:r>
            <a:r>
              <a:rPr lang="ru-RU" sz="3200" dirty="0"/>
              <a:t> и </a:t>
            </a:r>
            <a:r>
              <a:rPr lang="ru-RU" sz="3200" dirty="0" err="1" smtClean="0"/>
              <a:t>тиофеновые</a:t>
            </a:r>
            <a:r>
              <a:rPr lang="ru-RU" sz="3200" dirty="0" smtClean="0"/>
              <a:t> кольца</a:t>
            </a:r>
            <a:r>
              <a:rPr lang="ru-RU" sz="3200" dirty="0"/>
              <a:t>, а также остаток валериановой к-ты</a:t>
            </a:r>
          </a:p>
          <a:p>
            <a:pPr algn="l"/>
            <a:r>
              <a:rPr lang="ru-RU" sz="3600" dirty="0"/>
              <a:t>Функции: в качестве кофермента входит</a:t>
            </a:r>
          </a:p>
          <a:p>
            <a:pPr algn="l"/>
            <a:r>
              <a:rPr lang="ru-RU" sz="3600" dirty="0"/>
              <a:t>в состав </a:t>
            </a:r>
            <a:r>
              <a:rPr lang="ru-RU" sz="3600" dirty="0" smtClean="0"/>
              <a:t>карбоксилаз </a:t>
            </a:r>
            <a:r>
              <a:rPr lang="ru-RU" sz="3600" dirty="0"/>
              <a:t>(+СО</a:t>
            </a:r>
            <a:r>
              <a:rPr lang="ru-RU" sz="3600" baseline="-25000" dirty="0"/>
              <a:t>2</a:t>
            </a:r>
            <a:r>
              <a:rPr lang="ru-RU" sz="3600" dirty="0"/>
              <a:t>).</a:t>
            </a:r>
          </a:p>
          <a:p>
            <a:pPr algn="l"/>
            <a:r>
              <a:rPr lang="ru-RU" sz="3600" dirty="0"/>
              <a:t>Стимулятор роста дрожжей.</a:t>
            </a:r>
          </a:p>
          <a:p>
            <a:pPr algn="l"/>
            <a:r>
              <a:rPr lang="ru-RU" sz="3600" dirty="0" err="1"/>
              <a:t>Авитоминоз</a:t>
            </a:r>
            <a:r>
              <a:rPr lang="ru-RU" sz="3600" dirty="0"/>
              <a:t>: </a:t>
            </a:r>
            <a:r>
              <a:rPr lang="ru-RU" sz="3600" dirty="0" err="1"/>
              <a:t>себоррея</a:t>
            </a:r>
            <a:r>
              <a:rPr lang="ru-RU" sz="3600" dirty="0"/>
              <a:t> ( усиленное </a:t>
            </a:r>
          </a:p>
          <a:p>
            <a:pPr algn="l"/>
            <a:r>
              <a:rPr lang="ru-RU" sz="3600" dirty="0"/>
              <a:t>выделение жира сальными железами кожи</a:t>
            </a:r>
            <a:r>
              <a:rPr lang="ru-RU" sz="3600" dirty="0" smtClean="0"/>
              <a:t>), дерматит </a:t>
            </a:r>
            <a:r>
              <a:rPr lang="ru-RU" sz="3600" dirty="0"/>
              <a:t>(«очкастые глаза»).</a:t>
            </a:r>
          </a:p>
          <a:p>
            <a:pPr algn="l"/>
            <a:endParaRPr lang="ru-RU" sz="3600" dirty="0"/>
          </a:p>
        </p:txBody>
      </p:sp>
    </p:spTree>
  </p:cSld>
  <p:clrMapOvr>
    <a:masterClrMapping/>
  </p:clrMapOvr>
  <p:transition spd="slow">
    <p:check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A5BC-1472-40CC-A69B-2A73A17CB219}" type="slidenum">
              <a:rPr lang="ru-RU"/>
              <a:pPr/>
              <a:t>26</a:t>
            </a:fld>
            <a:endParaRPr lang="ru-RU"/>
          </a:p>
        </p:txBody>
      </p:sp>
      <p:grpSp>
        <p:nvGrpSpPr>
          <p:cNvPr id="7188" name="Group 20"/>
          <p:cNvGrpSpPr>
            <a:grpSpLocks/>
          </p:cNvGrpSpPr>
          <p:nvPr/>
        </p:nvGrpSpPr>
        <p:grpSpPr bwMode="auto">
          <a:xfrm>
            <a:off x="1603375" y="228600"/>
            <a:ext cx="7183438" cy="5486400"/>
            <a:chOff x="1010" y="144"/>
            <a:chExt cx="4525" cy="3456"/>
          </a:xfrm>
        </p:grpSpPr>
        <p:sp>
          <p:nvSpPr>
            <p:cNvPr id="7171" name="Text Box 3"/>
            <p:cNvSpPr txBox="1">
              <a:spLocks noChangeArrowheads="1"/>
            </p:cNvSpPr>
            <p:nvPr/>
          </p:nvSpPr>
          <p:spPr bwMode="auto">
            <a:xfrm>
              <a:off x="1226" y="144"/>
              <a:ext cx="4309" cy="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ru-RU" sz="2400"/>
                <a:t>                                                                 </a:t>
              </a:r>
            </a:p>
            <a:p>
              <a:r>
                <a:rPr lang="ru-RU"/>
                <a:t> </a:t>
              </a:r>
              <a:r>
                <a:rPr lang="ru-RU" sz="3200"/>
                <a:t>Биотин </a:t>
              </a:r>
              <a:r>
                <a:rPr lang="ru-RU" sz="3200">
                  <a:solidFill>
                    <a:srgbClr val="FF3300"/>
                  </a:solidFill>
                </a:rPr>
                <a:t>(витамин Н)</a:t>
              </a:r>
              <a:endParaRPr lang="ru-RU" sz="2400"/>
            </a:p>
          </p:txBody>
        </p:sp>
        <p:sp>
          <p:nvSpPr>
            <p:cNvPr id="7174" name="AutoShape 6"/>
            <p:cNvSpPr>
              <a:spLocks noChangeArrowheads="1"/>
            </p:cNvSpPr>
            <p:nvPr/>
          </p:nvSpPr>
          <p:spPr bwMode="auto">
            <a:xfrm rot="5400000">
              <a:off x="970" y="1754"/>
              <a:ext cx="2064" cy="1332"/>
            </a:xfrm>
            <a:prstGeom prst="hexagon">
              <a:avLst>
                <a:gd name="adj" fmla="val 38739"/>
                <a:gd name="vf" fmla="val 115470"/>
              </a:avLst>
            </a:prstGeom>
            <a:solidFill>
              <a:srgbClr val="C5FFC5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1340" y="2415"/>
              <a:ext cx="13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6" name="Text Box 8"/>
            <p:cNvSpPr txBox="1">
              <a:spLocks noChangeArrowheads="1"/>
            </p:cNvSpPr>
            <p:nvPr/>
          </p:nvSpPr>
          <p:spPr bwMode="auto">
            <a:xfrm>
              <a:off x="1874" y="1238"/>
              <a:ext cx="255" cy="288"/>
            </a:xfrm>
            <a:prstGeom prst="rect">
              <a:avLst/>
            </a:prstGeom>
            <a:solidFill>
              <a:srgbClr val="C5FFC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С</a:t>
              </a:r>
            </a:p>
          </p:txBody>
        </p:sp>
        <p:sp>
          <p:nvSpPr>
            <p:cNvPr id="7177" name="Text Box 9"/>
            <p:cNvSpPr txBox="1">
              <a:spLocks noChangeArrowheads="1"/>
            </p:cNvSpPr>
            <p:nvPr/>
          </p:nvSpPr>
          <p:spPr bwMode="auto">
            <a:xfrm>
              <a:off x="2522" y="2246"/>
              <a:ext cx="404" cy="288"/>
            </a:xfrm>
            <a:prstGeom prst="rect">
              <a:avLst/>
            </a:prstGeom>
            <a:solidFill>
              <a:srgbClr val="C5FFC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СН</a:t>
              </a:r>
            </a:p>
          </p:txBody>
        </p:sp>
        <p:sp>
          <p:nvSpPr>
            <p:cNvPr id="7178" name="Text Box 10"/>
            <p:cNvSpPr txBox="1">
              <a:spLocks noChangeArrowheads="1"/>
            </p:cNvSpPr>
            <p:nvPr/>
          </p:nvSpPr>
          <p:spPr bwMode="auto">
            <a:xfrm>
              <a:off x="1058" y="2294"/>
              <a:ext cx="404" cy="288"/>
            </a:xfrm>
            <a:prstGeom prst="rect">
              <a:avLst/>
            </a:prstGeom>
            <a:solidFill>
              <a:srgbClr val="C5FFC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ru-RU" sz="2400"/>
                <a:t>НС</a:t>
              </a:r>
            </a:p>
          </p:txBody>
        </p:sp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>
              <a:off x="1010" y="2810"/>
              <a:ext cx="468" cy="288"/>
            </a:xfrm>
            <a:prstGeom prst="rect">
              <a:avLst/>
            </a:prstGeom>
            <a:solidFill>
              <a:srgbClr val="C5FFC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Н</a:t>
              </a:r>
              <a:r>
                <a:rPr lang="ru-RU" sz="2400" baseline="-25000"/>
                <a:t>2</a:t>
              </a:r>
              <a:r>
                <a:rPr lang="ru-RU" sz="2400"/>
                <a:t>С</a:t>
              </a:r>
            </a:p>
          </p:txBody>
        </p:sp>
        <p:sp>
          <p:nvSpPr>
            <p:cNvPr id="7180" name="Text Box 12"/>
            <p:cNvSpPr txBox="1">
              <a:spLocks noChangeArrowheads="1"/>
            </p:cNvSpPr>
            <p:nvPr/>
          </p:nvSpPr>
          <p:spPr bwMode="auto">
            <a:xfrm>
              <a:off x="2546" y="2774"/>
              <a:ext cx="1662" cy="288"/>
            </a:xfrm>
            <a:prstGeom prst="rect">
              <a:avLst/>
            </a:prstGeom>
            <a:solidFill>
              <a:srgbClr val="C5FFC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СН-(СН</a:t>
              </a:r>
              <a:r>
                <a:rPr lang="ru-RU" sz="2400" baseline="-25000"/>
                <a:t>2</a:t>
              </a:r>
              <a:r>
                <a:rPr lang="ru-RU" sz="2400"/>
                <a:t>)</a:t>
              </a:r>
              <a:r>
                <a:rPr lang="ru-RU" sz="2400" baseline="-25000"/>
                <a:t>4</a:t>
              </a:r>
              <a:r>
                <a:rPr lang="ru-RU" sz="2400"/>
                <a:t>-СООН</a:t>
              </a:r>
            </a:p>
          </p:txBody>
        </p:sp>
        <p:sp>
          <p:nvSpPr>
            <p:cNvPr id="7181" name="Text Box 13"/>
            <p:cNvSpPr txBox="1">
              <a:spLocks noChangeArrowheads="1"/>
            </p:cNvSpPr>
            <p:nvPr/>
          </p:nvSpPr>
          <p:spPr bwMode="auto">
            <a:xfrm>
              <a:off x="2546" y="1754"/>
              <a:ext cx="404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NH</a:t>
              </a:r>
            </a:p>
          </p:txBody>
        </p:sp>
        <p:sp>
          <p:nvSpPr>
            <p:cNvPr id="7182" name="Text Box 14"/>
            <p:cNvSpPr txBox="1">
              <a:spLocks noChangeArrowheads="1"/>
            </p:cNvSpPr>
            <p:nvPr/>
          </p:nvSpPr>
          <p:spPr bwMode="auto">
            <a:xfrm>
              <a:off x="2546" y="1722"/>
              <a:ext cx="427" cy="327"/>
            </a:xfrm>
            <a:prstGeom prst="rect">
              <a:avLst/>
            </a:prstGeom>
            <a:solidFill>
              <a:srgbClr val="C5FFC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>
                  <a:solidFill>
                    <a:srgbClr val="FF3300"/>
                  </a:solidFill>
                </a:rPr>
                <a:t>N</a:t>
              </a:r>
              <a:r>
                <a:rPr lang="ru-RU" sz="2400"/>
                <a:t>H</a:t>
              </a:r>
            </a:p>
          </p:txBody>
        </p:sp>
        <p:sp>
          <p:nvSpPr>
            <p:cNvPr id="7183" name="Text Box 15"/>
            <p:cNvSpPr txBox="1">
              <a:spLocks noChangeArrowheads="1"/>
            </p:cNvSpPr>
            <p:nvPr/>
          </p:nvSpPr>
          <p:spPr bwMode="auto">
            <a:xfrm>
              <a:off x="1058" y="1710"/>
              <a:ext cx="427" cy="327"/>
            </a:xfrm>
            <a:prstGeom prst="rect">
              <a:avLst/>
            </a:prstGeom>
            <a:solidFill>
              <a:srgbClr val="C5FFC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H</a:t>
              </a:r>
              <a:r>
                <a:rPr lang="ru-RU">
                  <a:solidFill>
                    <a:srgbClr val="FF3300"/>
                  </a:solidFill>
                </a:rPr>
                <a:t>N</a:t>
              </a:r>
              <a:endParaRPr lang="ru-RU" sz="2400"/>
            </a:p>
          </p:txBody>
        </p:sp>
        <p:sp>
          <p:nvSpPr>
            <p:cNvPr id="7184" name="Text Box 16"/>
            <p:cNvSpPr txBox="1">
              <a:spLocks noChangeArrowheads="1"/>
            </p:cNvSpPr>
            <p:nvPr/>
          </p:nvSpPr>
          <p:spPr bwMode="auto">
            <a:xfrm>
              <a:off x="1922" y="3196"/>
              <a:ext cx="276" cy="404"/>
            </a:xfrm>
            <a:prstGeom prst="rect">
              <a:avLst/>
            </a:prstGeom>
            <a:solidFill>
              <a:srgbClr val="C5FFC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3600">
                  <a:solidFill>
                    <a:schemeClr val="accent2"/>
                  </a:solidFill>
                </a:rPr>
                <a:t>S</a:t>
              </a:r>
              <a:endParaRPr lang="ru-RU" sz="2400"/>
            </a:p>
          </p:txBody>
        </p:sp>
        <p:sp>
          <p:nvSpPr>
            <p:cNvPr id="7185" name="Text Box 17"/>
            <p:cNvSpPr txBox="1">
              <a:spLocks noChangeArrowheads="1"/>
            </p:cNvSpPr>
            <p:nvPr/>
          </p:nvSpPr>
          <p:spPr bwMode="auto">
            <a:xfrm>
              <a:off x="1862" y="938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/>
                <a:t>О</a:t>
              </a:r>
            </a:p>
          </p:txBody>
        </p:sp>
        <p:sp>
          <p:nvSpPr>
            <p:cNvPr id="7186" name="Line 18"/>
            <p:cNvSpPr>
              <a:spLocks noChangeShapeType="1"/>
            </p:cNvSpPr>
            <p:nvPr/>
          </p:nvSpPr>
          <p:spPr bwMode="auto">
            <a:xfrm>
              <a:off x="1968" y="1182"/>
              <a:ext cx="0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7" name="Line 19"/>
            <p:cNvSpPr>
              <a:spLocks noChangeShapeType="1"/>
            </p:cNvSpPr>
            <p:nvPr/>
          </p:nvSpPr>
          <p:spPr bwMode="auto">
            <a:xfrm>
              <a:off x="2004" y="1182"/>
              <a:ext cx="0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slow">
    <p:check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60C-CACC-4462-ABF9-F0D23464C48E}" type="slidenum">
              <a:rPr lang="ru-RU"/>
              <a:pPr/>
              <a:t>27</a:t>
            </a:fld>
            <a:endParaRPr lang="ru-RU"/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0"/>
            <a:ext cx="1809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endParaRPr lang="ru-RU" sz="3600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762000" y="781050"/>
          <a:ext cx="7905750" cy="577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Документ" r:id="rId3" imgW="7914527" imgH="5782272" progId="Word.Document.8">
                  <p:embed/>
                </p:oleObj>
              </mc:Choice>
              <mc:Fallback>
                <p:oleObj name="Документ" r:id="rId3" imgW="7914527" imgH="5782272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781050"/>
                        <a:ext cx="7905750" cy="577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2076450" y="1371600"/>
            <a:ext cx="476250" cy="457200"/>
          </a:xfrm>
          <a:prstGeom prst="curvedUpArrow">
            <a:avLst>
              <a:gd name="adj1" fmla="val 20833"/>
              <a:gd name="adj2" fmla="val 41667"/>
              <a:gd name="adj3" fmla="val 33333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 flipV="1">
            <a:off x="1600200" y="1276350"/>
            <a:ext cx="1066800" cy="6096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H="1" flipV="1">
            <a:off x="1638300" y="1123950"/>
            <a:ext cx="971550" cy="81915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checke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DC03-F561-4493-A5BA-7AD4A29CA888}" type="slidenum">
              <a:rPr lang="ru-RU"/>
              <a:pPr/>
              <a:t>28</a:t>
            </a:fld>
            <a:endParaRPr lang="ru-RU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49095" y="741955"/>
            <a:ext cx="8635597" cy="5511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r>
              <a:rPr lang="ru-RU" sz="3200" dirty="0"/>
              <a:t>Витамин Р, </a:t>
            </a:r>
            <a:r>
              <a:rPr lang="ru-RU" sz="3200" dirty="0" err="1"/>
              <a:t>биофлавиноиды</a:t>
            </a:r>
            <a:r>
              <a:rPr lang="ru-RU" sz="3200" dirty="0"/>
              <a:t> (антиоксидантный).</a:t>
            </a:r>
          </a:p>
          <a:p>
            <a:endParaRPr lang="ru-RU" sz="3200" dirty="0"/>
          </a:p>
          <a:p>
            <a:r>
              <a:rPr lang="ru-RU" sz="3200" dirty="0"/>
              <a:t>Это фенольные соединения </a:t>
            </a:r>
            <a:r>
              <a:rPr lang="ru-RU" sz="3200" dirty="0" err="1" smtClean="0"/>
              <a:t>флавоноиды</a:t>
            </a:r>
            <a:r>
              <a:rPr lang="ru-RU" sz="3200" dirty="0" smtClean="0"/>
              <a:t> - рутин, </a:t>
            </a:r>
            <a:r>
              <a:rPr lang="ru-RU" sz="3200" dirty="0" err="1" smtClean="0"/>
              <a:t>кварцетин</a:t>
            </a:r>
            <a:r>
              <a:rPr lang="ru-RU" sz="3200" dirty="0" smtClean="0"/>
              <a:t>, катехины</a:t>
            </a:r>
            <a:r>
              <a:rPr lang="ru-RU" sz="3200" dirty="0"/>
              <a:t>, </a:t>
            </a:r>
            <a:r>
              <a:rPr lang="ru-RU" sz="3200" dirty="0" smtClean="0"/>
              <a:t>антоцианы, </a:t>
            </a:r>
            <a:r>
              <a:rPr lang="ru-RU" sz="3200" dirty="0" err="1" smtClean="0"/>
              <a:t>лейкоантоцианы</a:t>
            </a:r>
            <a:r>
              <a:rPr lang="ru-RU" sz="3200" dirty="0" smtClean="0"/>
              <a:t>, </a:t>
            </a:r>
            <a:r>
              <a:rPr lang="ru-RU" sz="3200" dirty="0" err="1" smtClean="0"/>
              <a:t>флавононы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В виде гликозидов содержится во многих растениях, много в шиповнике, цитрусовых, </a:t>
            </a:r>
          </a:p>
          <a:p>
            <a:endParaRPr lang="ru-RU" sz="3200" dirty="0" smtClean="0"/>
          </a:p>
          <a:p>
            <a:r>
              <a:rPr lang="ru-RU" sz="3200" dirty="0" smtClean="0"/>
              <a:t>Предотвращает ломкость сосудов, обладают антиоксидантными свойствами</a:t>
            </a:r>
            <a:endParaRPr lang="ru-RU" sz="3200" dirty="0"/>
          </a:p>
        </p:txBody>
      </p:sp>
    </p:spTree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F2D-5F38-4EF5-B0FD-342B5AD93269}" type="slidenum">
              <a:rPr lang="ru-RU"/>
              <a:pPr/>
              <a:t>3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41194" y="441659"/>
            <a:ext cx="840702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Тиамин, В</a:t>
            </a:r>
            <a:r>
              <a:rPr lang="ru-RU" baseline="-25000" dirty="0"/>
              <a:t>1</a:t>
            </a:r>
            <a:r>
              <a:rPr lang="ru-RU" dirty="0"/>
              <a:t>, </a:t>
            </a:r>
            <a:r>
              <a:rPr lang="ru-RU" dirty="0" err="1"/>
              <a:t>антиневритный</a:t>
            </a:r>
            <a:endParaRPr lang="ru-RU" dirty="0"/>
          </a:p>
          <a:p>
            <a:pPr algn="l"/>
            <a:r>
              <a:rPr lang="ru-RU" dirty="0"/>
              <a:t> Производное  пиримидина и </a:t>
            </a:r>
            <a:r>
              <a:rPr lang="ru-RU" dirty="0" err="1"/>
              <a:t>тиазола</a:t>
            </a:r>
            <a:endParaRPr lang="ru-RU" dirty="0"/>
          </a:p>
          <a:p>
            <a:pPr algn="l"/>
            <a:endParaRPr lang="ru-RU" dirty="0" smtClean="0"/>
          </a:p>
          <a:p>
            <a:pPr algn="just"/>
            <a:r>
              <a:rPr lang="ru-RU" dirty="0" smtClean="0"/>
              <a:t>Функции</a:t>
            </a:r>
            <a:r>
              <a:rPr lang="ru-RU" dirty="0"/>
              <a:t>: входит в состав 2-х коферментов</a:t>
            </a:r>
          </a:p>
          <a:p>
            <a:pPr algn="just"/>
            <a:r>
              <a:rPr lang="ru-RU" dirty="0" err="1">
                <a:solidFill>
                  <a:srgbClr val="FF3300"/>
                </a:solidFill>
              </a:rPr>
              <a:t>тиаминпирофосфат</a:t>
            </a:r>
            <a:r>
              <a:rPr lang="ru-RU" dirty="0">
                <a:solidFill>
                  <a:srgbClr val="FF3300"/>
                </a:solidFill>
              </a:rPr>
              <a:t> (ТПФ) и </a:t>
            </a:r>
            <a:r>
              <a:rPr lang="ru-RU" dirty="0" err="1" smtClean="0">
                <a:solidFill>
                  <a:srgbClr val="FF3300"/>
                </a:solidFill>
              </a:rPr>
              <a:t>липотиаминпирофосфат</a:t>
            </a:r>
            <a:r>
              <a:rPr lang="ru-RU" dirty="0" smtClean="0">
                <a:solidFill>
                  <a:srgbClr val="FF3300"/>
                </a:solidFill>
              </a:rPr>
              <a:t> </a:t>
            </a:r>
            <a:r>
              <a:rPr lang="ru-RU" dirty="0">
                <a:solidFill>
                  <a:srgbClr val="FF3300"/>
                </a:solidFill>
              </a:rPr>
              <a:t>(ЛТПФ</a:t>
            </a:r>
            <a:r>
              <a:rPr lang="ru-RU" dirty="0" smtClean="0">
                <a:solidFill>
                  <a:srgbClr val="FF3300"/>
                </a:solidFill>
              </a:rPr>
              <a:t>)</a:t>
            </a:r>
            <a:r>
              <a:rPr lang="ru-RU" dirty="0" smtClean="0"/>
              <a:t>, которые участвуют </a:t>
            </a:r>
            <a:r>
              <a:rPr lang="ru-RU" dirty="0"/>
              <a:t>в окислительном </a:t>
            </a:r>
            <a:r>
              <a:rPr lang="ru-RU" dirty="0" err="1" smtClean="0"/>
              <a:t>декарбоксилировании</a:t>
            </a:r>
            <a:r>
              <a:rPr lang="ru-RU" dirty="0" smtClean="0"/>
              <a:t> кетокислот </a:t>
            </a:r>
            <a:r>
              <a:rPr lang="ru-RU" dirty="0"/>
              <a:t>(ПВК)</a:t>
            </a:r>
          </a:p>
          <a:p>
            <a:pPr algn="just"/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err="1" smtClean="0"/>
              <a:t>Авитоминоз</a:t>
            </a:r>
            <a:r>
              <a:rPr lang="ru-RU" dirty="0"/>
              <a:t>: в крови и  </a:t>
            </a:r>
            <a:r>
              <a:rPr lang="ru-RU" dirty="0" smtClean="0"/>
              <a:t>тканях накапливается </a:t>
            </a:r>
            <a:r>
              <a:rPr lang="ru-RU" dirty="0"/>
              <a:t>ПВК, что приводит к </a:t>
            </a:r>
            <a:r>
              <a:rPr lang="ru-RU" dirty="0" smtClean="0"/>
              <a:t>воспалению </a:t>
            </a:r>
            <a:r>
              <a:rPr lang="ru-RU" dirty="0"/>
              <a:t>нервных </a:t>
            </a:r>
            <a:r>
              <a:rPr lang="ru-RU" dirty="0" smtClean="0"/>
              <a:t>стволов (полиневрит</a:t>
            </a:r>
            <a:r>
              <a:rPr lang="ru-RU" dirty="0"/>
              <a:t>, бери-бери), парезам и параличам.</a:t>
            </a:r>
            <a:endParaRPr lang="ru-RU" i="1" dirty="0"/>
          </a:p>
        </p:txBody>
      </p:sp>
    </p:spTree>
  </p:cSld>
  <p:clrMapOvr>
    <a:masterClrMapping/>
  </p:clrMapOvr>
  <p:transition spd="slow"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3EE-0522-46A8-B4DC-8E6D0519A24D}" type="slidenum">
              <a:rPr lang="ru-RU"/>
              <a:pPr/>
              <a:t>4</a:t>
            </a:fld>
            <a:endParaRPr lang="ru-RU"/>
          </a:p>
        </p:txBody>
      </p:sp>
      <p:grpSp>
        <p:nvGrpSpPr>
          <p:cNvPr id="13356" name="Group 44"/>
          <p:cNvGrpSpPr>
            <a:grpSpLocks/>
          </p:cNvGrpSpPr>
          <p:nvPr/>
        </p:nvGrpSpPr>
        <p:grpSpPr bwMode="auto">
          <a:xfrm>
            <a:off x="749300" y="109538"/>
            <a:ext cx="7038975" cy="4584700"/>
            <a:chOff x="472" y="69"/>
            <a:chExt cx="4434" cy="2888"/>
          </a:xfrm>
        </p:grpSpPr>
        <p:grpSp>
          <p:nvGrpSpPr>
            <p:cNvPr id="13353" name="Group 41"/>
            <p:cNvGrpSpPr>
              <a:grpSpLocks/>
            </p:cNvGrpSpPr>
            <p:nvPr/>
          </p:nvGrpSpPr>
          <p:grpSpPr bwMode="auto">
            <a:xfrm>
              <a:off x="472" y="69"/>
              <a:ext cx="4434" cy="2450"/>
              <a:chOff x="472" y="69"/>
              <a:chExt cx="4434" cy="2450"/>
            </a:xfrm>
          </p:grpSpPr>
          <p:sp>
            <p:nvSpPr>
              <p:cNvPr id="13314" name="Text Box 2"/>
              <p:cNvSpPr txBox="1">
                <a:spLocks noChangeArrowheads="1"/>
              </p:cNvSpPr>
              <p:nvPr/>
            </p:nvSpPr>
            <p:spPr bwMode="auto">
              <a:xfrm>
                <a:off x="1911" y="186"/>
                <a:ext cx="2287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>
                    <a:solidFill>
                      <a:srgbClr val="FF3300"/>
                    </a:solidFill>
                  </a:rPr>
                  <a:t>Тиамин</a:t>
                </a:r>
                <a:r>
                  <a:rPr lang="ru-RU"/>
                  <a:t> </a:t>
                </a:r>
                <a:r>
                  <a:rPr lang="ru-RU">
                    <a:solidFill>
                      <a:schemeClr val="accent2"/>
                    </a:solidFill>
                  </a:rPr>
                  <a:t>(витамин В</a:t>
                </a:r>
                <a:r>
                  <a:rPr lang="ru-RU" baseline="-25000">
                    <a:solidFill>
                      <a:schemeClr val="accent2"/>
                    </a:solidFill>
                  </a:rPr>
                  <a:t>1</a:t>
                </a:r>
                <a:r>
                  <a:rPr lang="ru-RU">
                    <a:solidFill>
                      <a:schemeClr val="accent2"/>
                    </a:solidFill>
                  </a:rPr>
                  <a:t>)</a:t>
                </a:r>
                <a:endParaRPr lang="ru-RU"/>
              </a:p>
            </p:txBody>
          </p:sp>
          <p:sp>
            <p:nvSpPr>
              <p:cNvPr id="13315" name="Text Box 3"/>
              <p:cNvSpPr txBox="1">
                <a:spLocks noChangeArrowheads="1"/>
              </p:cNvSpPr>
              <p:nvPr/>
            </p:nvSpPr>
            <p:spPr bwMode="auto">
              <a:xfrm>
                <a:off x="4790" y="69"/>
                <a:ext cx="1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2000"/>
              </a:p>
            </p:txBody>
          </p:sp>
          <p:grpSp>
            <p:nvGrpSpPr>
              <p:cNvPr id="13352" name="Group 40"/>
              <p:cNvGrpSpPr>
                <a:grpSpLocks/>
              </p:cNvGrpSpPr>
              <p:nvPr/>
            </p:nvGrpSpPr>
            <p:grpSpPr bwMode="auto">
              <a:xfrm>
                <a:off x="472" y="917"/>
                <a:ext cx="3843" cy="1602"/>
                <a:chOff x="472" y="917"/>
                <a:chExt cx="3843" cy="1602"/>
              </a:xfrm>
            </p:grpSpPr>
            <p:grpSp>
              <p:nvGrpSpPr>
                <p:cNvPr id="13349" name="Group 37"/>
                <p:cNvGrpSpPr>
                  <a:grpSpLocks/>
                </p:cNvGrpSpPr>
                <p:nvPr/>
              </p:nvGrpSpPr>
              <p:grpSpPr bwMode="auto">
                <a:xfrm>
                  <a:off x="472" y="917"/>
                  <a:ext cx="3843" cy="1602"/>
                  <a:chOff x="472" y="917"/>
                  <a:chExt cx="3843" cy="1602"/>
                </a:xfrm>
              </p:grpSpPr>
              <p:sp>
                <p:nvSpPr>
                  <p:cNvPr id="13316" name="AutoShape 4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960" y="1344"/>
                    <a:ext cx="916" cy="792"/>
                  </a:xfrm>
                  <a:prstGeom prst="hexagon">
                    <a:avLst>
                      <a:gd name="adj" fmla="val 28914"/>
                      <a:gd name="vf" fmla="val 115470"/>
                    </a:avLst>
                  </a:prstGeom>
                  <a:solidFill>
                    <a:srgbClr val="FFFF00"/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19" name="Freeform 7"/>
                  <p:cNvSpPr>
                    <a:spLocks/>
                  </p:cNvSpPr>
                  <p:nvPr/>
                </p:nvSpPr>
                <p:spPr bwMode="auto">
                  <a:xfrm>
                    <a:off x="1331" y="2144"/>
                    <a:ext cx="174" cy="49"/>
                  </a:xfrm>
                  <a:custGeom>
                    <a:avLst/>
                    <a:gdLst>
                      <a:gd name="T0" fmla="*/ 0 w 174"/>
                      <a:gd name="T1" fmla="*/ 0 h 49"/>
                      <a:gd name="T2" fmla="*/ 87 w 174"/>
                      <a:gd name="T3" fmla="*/ 49 h 49"/>
                      <a:gd name="T4" fmla="*/ 174 w 174"/>
                      <a:gd name="T5" fmla="*/ 0 h 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74" h="49">
                        <a:moveTo>
                          <a:pt x="0" y="0"/>
                        </a:moveTo>
                        <a:lnTo>
                          <a:pt x="87" y="49"/>
                        </a:lnTo>
                        <a:lnTo>
                          <a:pt x="174" y="0"/>
                        </a:lnTo>
                      </a:path>
                    </a:pathLst>
                  </a:custGeom>
                  <a:noFill/>
                  <a:ln w="57150" cap="flat" cmpd="sng">
                    <a:solidFill>
                      <a:srgbClr val="FFFF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20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88" y="2027"/>
                    <a:ext cx="255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400">
                        <a:solidFill>
                          <a:srgbClr val="FF3300"/>
                        </a:solidFill>
                      </a:rPr>
                      <a:t>N</a:t>
                    </a:r>
                    <a:endParaRPr lang="ru-RU" sz="2400"/>
                  </a:p>
                </p:txBody>
              </p:sp>
              <p:sp>
                <p:nvSpPr>
                  <p:cNvPr id="13321" name="Freeform 9"/>
                  <p:cNvSpPr>
                    <a:spLocks/>
                  </p:cNvSpPr>
                  <p:nvPr/>
                </p:nvSpPr>
                <p:spPr bwMode="auto">
                  <a:xfrm rot="7174670">
                    <a:off x="960" y="1498"/>
                    <a:ext cx="174" cy="49"/>
                  </a:xfrm>
                  <a:custGeom>
                    <a:avLst/>
                    <a:gdLst>
                      <a:gd name="T0" fmla="*/ 0 w 174"/>
                      <a:gd name="T1" fmla="*/ 0 h 49"/>
                      <a:gd name="T2" fmla="*/ 87 w 174"/>
                      <a:gd name="T3" fmla="*/ 49 h 49"/>
                      <a:gd name="T4" fmla="*/ 174 w 174"/>
                      <a:gd name="T5" fmla="*/ 0 h 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74" h="49">
                        <a:moveTo>
                          <a:pt x="0" y="0"/>
                        </a:moveTo>
                        <a:lnTo>
                          <a:pt x="87" y="49"/>
                        </a:lnTo>
                        <a:lnTo>
                          <a:pt x="174" y="0"/>
                        </a:lnTo>
                      </a:path>
                    </a:pathLst>
                  </a:custGeom>
                  <a:noFill/>
                  <a:ln w="57150" cap="flat" cmpd="sng">
                    <a:solidFill>
                      <a:srgbClr val="FFFF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22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99" y="1373"/>
                    <a:ext cx="255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>
                        <a:solidFill>
                          <a:srgbClr val="FF3300"/>
                        </a:solidFill>
                      </a:rPr>
                      <a:t>N</a:t>
                    </a:r>
                    <a:endParaRPr lang="ru-RU" sz="2400"/>
                  </a:p>
                </p:txBody>
              </p:sp>
              <p:sp>
                <p:nvSpPr>
                  <p:cNvPr id="13323" name="Line 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34" y="1329"/>
                    <a:ext cx="279" cy="16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24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1059" y="1941"/>
                    <a:ext cx="291" cy="168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25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1773" y="1518"/>
                    <a:ext cx="0" cy="447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26" name="Line 1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7" y="1971"/>
                    <a:ext cx="117" cy="6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27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419" y="1152"/>
                    <a:ext cx="0" cy="129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28" name="Text 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2" y="1892"/>
                    <a:ext cx="46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/>
                      <a:t>H</a:t>
                    </a:r>
                    <a:r>
                      <a:rPr lang="ru-RU" sz="2400" baseline="-25000"/>
                      <a:t>3</a:t>
                    </a:r>
                    <a:r>
                      <a:rPr lang="ru-RU" sz="2400"/>
                      <a:t>C</a:t>
                    </a:r>
                  </a:p>
                </p:txBody>
              </p:sp>
              <p:sp>
                <p:nvSpPr>
                  <p:cNvPr id="13329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91" y="917"/>
                    <a:ext cx="46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/>
                      <a:t>NH</a:t>
                    </a:r>
                    <a:r>
                      <a:rPr lang="ru-RU" sz="2400" baseline="-25000"/>
                      <a:t>2</a:t>
                    </a:r>
                    <a:endParaRPr lang="ru-RU" sz="2400"/>
                  </a:p>
                </p:txBody>
              </p:sp>
              <p:sp>
                <p:nvSpPr>
                  <p:cNvPr id="13330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818" y="1515"/>
                    <a:ext cx="171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31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39" y="1364"/>
                    <a:ext cx="46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/>
                      <a:t>CH</a:t>
                    </a:r>
                    <a:r>
                      <a:rPr lang="ru-RU" sz="2400" baseline="-25000"/>
                      <a:t>2</a:t>
                    </a:r>
                    <a:endParaRPr lang="ru-RU" sz="2400"/>
                  </a:p>
                </p:txBody>
              </p:sp>
              <p:sp>
                <p:nvSpPr>
                  <p:cNvPr id="13332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1506"/>
                    <a:ext cx="225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13348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2529" y="1364"/>
                    <a:ext cx="1786" cy="1155"/>
                    <a:chOff x="2577" y="1364"/>
                    <a:chExt cx="1786" cy="1155"/>
                  </a:xfrm>
                </p:grpSpPr>
                <p:sp>
                  <p:nvSpPr>
                    <p:cNvPr id="13334" name="AutoShape 22"/>
                    <p:cNvSpPr>
                      <a:spLocks noChangeArrowheads="1"/>
                    </p:cNvSpPr>
                    <p:nvPr/>
                  </p:nvSpPr>
                  <p:spPr bwMode="auto">
                    <a:xfrm rot="2181165">
                      <a:off x="2577" y="1425"/>
                      <a:ext cx="936" cy="890"/>
                    </a:xfrm>
                    <a:prstGeom prst="pentagon">
                      <a:avLst/>
                    </a:prstGeom>
                    <a:solidFill>
                      <a:srgbClr val="FFFF00"/>
                    </a:solidFill>
                    <a:ln w="381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35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2694" y="1509"/>
                      <a:ext cx="162" cy="117"/>
                    </a:xfrm>
                    <a:custGeom>
                      <a:avLst/>
                      <a:gdLst>
                        <a:gd name="T0" fmla="*/ 0 w 162"/>
                        <a:gd name="T1" fmla="*/ 117 h 117"/>
                        <a:gd name="T2" fmla="*/ 36 w 162"/>
                        <a:gd name="T3" fmla="*/ 0 h 117"/>
                        <a:gd name="T4" fmla="*/ 162 w 162"/>
                        <a:gd name="T5" fmla="*/ 3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62" h="117">
                          <a:moveTo>
                            <a:pt x="0" y="117"/>
                          </a:moveTo>
                          <a:lnTo>
                            <a:pt x="36" y="0"/>
                          </a:lnTo>
                          <a:lnTo>
                            <a:pt x="162" y="3"/>
                          </a:lnTo>
                        </a:path>
                      </a:pathLst>
                    </a:custGeom>
                    <a:noFill/>
                    <a:ln w="57150" cap="flat" cmpd="sng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36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12" y="1382"/>
                      <a:ext cx="255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81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ru-RU" sz="2400">
                          <a:solidFill>
                            <a:srgbClr val="FF3300"/>
                          </a:solidFill>
                        </a:rPr>
                        <a:t>N</a:t>
                      </a:r>
                      <a:endParaRPr lang="ru-RU" sz="2400"/>
                    </a:p>
                  </p:txBody>
                </p:sp>
                <p:sp>
                  <p:nvSpPr>
                    <p:cNvPr id="13337" name="Line 2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601" y="1652"/>
                      <a:ext cx="129" cy="40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38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76" y="1551"/>
                      <a:ext cx="165" cy="50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39" name="Freeform 27"/>
                    <p:cNvSpPr>
                      <a:spLocks/>
                    </p:cNvSpPr>
                    <p:nvPr/>
                  </p:nvSpPr>
                  <p:spPr bwMode="auto">
                    <a:xfrm rot="-8691680">
                      <a:off x="2931" y="2265"/>
                      <a:ext cx="162" cy="117"/>
                    </a:xfrm>
                    <a:custGeom>
                      <a:avLst/>
                      <a:gdLst>
                        <a:gd name="T0" fmla="*/ 0 w 162"/>
                        <a:gd name="T1" fmla="*/ 117 h 117"/>
                        <a:gd name="T2" fmla="*/ 36 w 162"/>
                        <a:gd name="T3" fmla="*/ 0 h 117"/>
                        <a:gd name="T4" fmla="*/ 162 w 162"/>
                        <a:gd name="T5" fmla="*/ 3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62" h="117">
                          <a:moveTo>
                            <a:pt x="0" y="117"/>
                          </a:moveTo>
                          <a:lnTo>
                            <a:pt x="36" y="0"/>
                          </a:lnTo>
                          <a:lnTo>
                            <a:pt x="162" y="3"/>
                          </a:lnTo>
                        </a:path>
                      </a:pathLst>
                    </a:custGeom>
                    <a:noFill/>
                    <a:ln w="57150" cap="flat" cmpd="sng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40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04" y="2210"/>
                      <a:ext cx="223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81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ru-RU" sz="2400">
                          <a:solidFill>
                            <a:schemeClr val="accent2"/>
                          </a:solidFill>
                        </a:rPr>
                        <a:t>S</a:t>
                      </a:r>
                      <a:endParaRPr lang="ru-RU" sz="2400"/>
                    </a:p>
                  </p:txBody>
                </p:sp>
                <p:sp>
                  <p:nvSpPr>
                    <p:cNvPr id="13342" name="Line 3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483" y="2058"/>
                      <a:ext cx="165" cy="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43" name="Line 3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309" y="1509"/>
                      <a:ext cx="165" cy="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44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27" y="1364"/>
                      <a:ext cx="468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81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ru-RU" sz="2400"/>
                        <a:t>CH</a:t>
                      </a:r>
                      <a:r>
                        <a:rPr lang="ru-RU" sz="2400" baseline="-25000"/>
                        <a:t>3</a:t>
                      </a:r>
                      <a:endParaRPr lang="ru-RU" sz="2400"/>
                    </a:p>
                  </p:txBody>
                </p:sp>
                <p:sp>
                  <p:nvSpPr>
                    <p:cNvPr id="13345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97" y="1920"/>
                      <a:ext cx="468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81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ru-RU" sz="2400"/>
                        <a:t>CH</a:t>
                      </a:r>
                      <a:r>
                        <a:rPr lang="ru-RU" sz="2400" baseline="-25000"/>
                        <a:t>2</a:t>
                      </a:r>
                      <a:endParaRPr lang="ru-RU" sz="2400"/>
                    </a:p>
                  </p:txBody>
                </p:sp>
                <p:sp>
                  <p:nvSpPr>
                    <p:cNvPr id="13346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26" y="2151"/>
                      <a:ext cx="0" cy="14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47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97" y="2231"/>
                      <a:ext cx="766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81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ru-RU" sz="2400"/>
                        <a:t>CH</a:t>
                      </a:r>
                      <a:r>
                        <a:rPr lang="ru-RU" sz="2400" baseline="-25000"/>
                        <a:t>2</a:t>
                      </a:r>
                      <a:r>
                        <a:rPr lang="ru-RU" sz="2400"/>
                        <a:t>OH</a:t>
                      </a:r>
                    </a:p>
                  </p:txBody>
                </p:sp>
              </p:grpSp>
            </p:grpSp>
            <p:sp>
              <p:nvSpPr>
                <p:cNvPr id="13350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721" y="1286"/>
                  <a:ext cx="22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>
                      <a:solidFill>
                        <a:srgbClr val="FF3300"/>
                      </a:solidFill>
                    </a:rPr>
                    <a:t>+</a:t>
                  </a:r>
                </a:p>
              </p:txBody>
            </p:sp>
          </p:grpSp>
        </p:grpSp>
        <p:sp>
          <p:nvSpPr>
            <p:cNvPr id="13354" name="Text Box 42"/>
            <p:cNvSpPr txBox="1">
              <a:spLocks noChangeArrowheads="1"/>
            </p:cNvSpPr>
            <p:nvPr/>
          </p:nvSpPr>
          <p:spPr bwMode="auto">
            <a:xfrm>
              <a:off x="1326" y="2592"/>
              <a:ext cx="109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200">
                  <a:solidFill>
                    <a:srgbClr val="FF3300"/>
                  </a:solidFill>
                </a:rPr>
                <a:t>Тиамин </a:t>
              </a:r>
            </a:p>
          </p:txBody>
        </p:sp>
      </p:grpSp>
      <p:grpSp>
        <p:nvGrpSpPr>
          <p:cNvPr id="13357" name="Group 45"/>
          <p:cNvGrpSpPr>
            <a:grpSpLocks/>
          </p:cNvGrpSpPr>
          <p:nvPr/>
        </p:nvGrpSpPr>
        <p:grpSpPr bwMode="auto">
          <a:xfrm>
            <a:off x="3551238" y="3552825"/>
            <a:ext cx="5487987" cy="1141413"/>
            <a:chOff x="2237" y="2238"/>
            <a:chExt cx="3457" cy="719"/>
          </a:xfrm>
        </p:grpSpPr>
        <p:sp>
          <p:nvSpPr>
            <p:cNvPr id="13355" name="Text Box 43"/>
            <p:cNvSpPr txBox="1">
              <a:spLocks noChangeArrowheads="1"/>
            </p:cNvSpPr>
            <p:nvPr/>
          </p:nvSpPr>
          <p:spPr bwMode="auto">
            <a:xfrm>
              <a:off x="2237" y="2592"/>
              <a:ext cx="15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200">
                  <a:solidFill>
                    <a:schemeClr val="accent2"/>
                  </a:solidFill>
                </a:rPr>
                <a:t>пирофосфат</a:t>
              </a:r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3351" name="Text Box 39"/>
            <p:cNvSpPr txBox="1">
              <a:spLocks noChangeArrowheads="1"/>
            </p:cNvSpPr>
            <p:nvPr/>
          </p:nvSpPr>
          <p:spPr bwMode="auto">
            <a:xfrm>
              <a:off x="3954" y="2238"/>
              <a:ext cx="1740" cy="288"/>
            </a:xfrm>
            <a:prstGeom prst="rect">
              <a:avLst/>
            </a:prstGeom>
            <a:gradFill rotWithShape="0">
              <a:gsLst>
                <a:gs pos="0">
                  <a:srgbClr val="85FF85">
                    <a:gamma/>
                    <a:tint val="48627"/>
                    <a:invGamma/>
                  </a:srgbClr>
                </a:gs>
                <a:gs pos="100000">
                  <a:srgbClr val="85FF85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chemeClr val="accent2"/>
                  </a:solidFill>
                </a:rPr>
                <a:t>-O-PO</a:t>
              </a:r>
              <a:r>
                <a:rPr lang="ru-RU" sz="2400" baseline="-25000">
                  <a:solidFill>
                    <a:schemeClr val="accent2"/>
                  </a:solidFill>
                </a:rPr>
                <a:t>3</a:t>
              </a:r>
              <a:r>
                <a:rPr lang="ru-RU" sz="2400">
                  <a:solidFill>
                    <a:schemeClr val="accent2"/>
                  </a:solidFill>
                </a:rPr>
                <a:t>H- O-PO</a:t>
              </a:r>
              <a:r>
                <a:rPr lang="ru-RU" sz="2400" baseline="-25000">
                  <a:solidFill>
                    <a:schemeClr val="accent2"/>
                  </a:solidFill>
                </a:rPr>
                <a:t>3</a:t>
              </a:r>
              <a:r>
                <a:rPr lang="ru-RU" sz="2400">
                  <a:solidFill>
                    <a:schemeClr val="accent2"/>
                  </a:solidFill>
                </a:rPr>
                <a:t>H</a:t>
              </a:r>
              <a:r>
                <a:rPr lang="ru-RU" sz="2400" baseline="-25000">
                  <a:solidFill>
                    <a:schemeClr val="accent2"/>
                  </a:solidFill>
                </a:rPr>
                <a:t>2</a:t>
              </a:r>
              <a:endParaRPr lang="ru-RU" sz="2400"/>
            </a:p>
          </p:txBody>
        </p:sp>
      </p:grp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195F-A6A5-4C40-AD56-D56BC856B080}" type="slidenum">
              <a:rPr lang="ru-RU"/>
              <a:pPr/>
              <a:t>5</a:t>
            </a:fld>
            <a:endParaRPr lang="ru-RU"/>
          </a:p>
        </p:txBody>
      </p:sp>
      <p:sp>
        <p:nvSpPr>
          <p:cNvPr id="29698" name="Freeform 2"/>
          <p:cNvSpPr>
            <a:spLocks/>
          </p:cNvSpPr>
          <p:nvPr/>
        </p:nvSpPr>
        <p:spPr bwMode="auto">
          <a:xfrm>
            <a:off x="236538" y="555294"/>
            <a:ext cx="6724650" cy="3200400"/>
          </a:xfrm>
          <a:custGeom>
            <a:avLst/>
            <a:gdLst>
              <a:gd name="T0" fmla="*/ 0 w 4236"/>
              <a:gd name="T1" fmla="*/ 0 h 2016"/>
              <a:gd name="T2" fmla="*/ 1488 w 4236"/>
              <a:gd name="T3" fmla="*/ 0 h 2016"/>
              <a:gd name="T4" fmla="*/ 1500 w 4236"/>
              <a:gd name="T5" fmla="*/ 888 h 2016"/>
              <a:gd name="T6" fmla="*/ 4224 w 4236"/>
              <a:gd name="T7" fmla="*/ 888 h 2016"/>
              <a:gd name="T8" fmla="*/ 4236 w 4236"/>
              <a:gd name="T9" fmla="*/ 1776 h 2016"/>
              <a:gd name="T10" fmla="*/ 2268 w 4236"/>
              <a:gd name="T11" fmla="*/ 1992 h 2016"/>
              <a:gd name="T12" fmla="*/ 12 w 4236"/>
              <a:gd name="T13" fmla="*/ 2016 h 2016"/>
              <a:gd name="T14" fmla="*/ 0 w 4236"/>
              <a:gd name="T15" fmla="*/ 0 h 20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236" h="2016">
                <a:moveTo>
                  <a:pt x="0" y="0"/>
                </a:moveTo>
                <a:lnTo>
                  <a:pt x="1488" y="0"/>
                </a:lnTo>
                <a:lnTo>
                  <a:pt x="1500" y="888"/>
                </a:lnTo>
                <a:lnTo>
                  <a:pt x="4224" y="888"/>
                </a:lnTo>
                <a:lnTo>
                  <a:pt x="4236" y="1776"/>
                </a:lnTo>
                <a:cubicBezTo>
                  <a:pt x="4236" y="1776"/>
                  <a:pt x="2268" y="1992"/>
                  <a:pt x="2268" y="1992"/>
                </a:cubicBezTo>
                <a:cubicBezTo>
                  <a:pt x="2268" y="1992"/>
                  <a:pt x="12" y="1968"/>
                  <a:pt x="12" y="2016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00"/>
              </a:gs>
              <a:gs pos="5000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lin ang="5400000" scaled="1"/>
          </a:gradFill>
          <a:ln w="38100" cap="rnd" cmpd="sng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543050" y="142875"/>
            <a:ext cx="6046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sz="2400" dirty="0"/>
              <a:t>ЛИПОТИАМИНПИРОФОСФАТ </a:t>
            </a:r>
            <a:r>
              <a:rPr lang="ru-RU" sz="2400" dirty="0">
                <a:solidFill>
                  <a:srgbClr val="FF0000"/>
                </a:solidFill>
              </a:rPr>
              <a:t>(ЛТПФ)</a:t>
            </a:r>
          </a:p>
        </p:txBody>
      </p:sp>
      <p:grpSp>
        <p:nvGrpSpPr>
          <p:cNvPr id="29700" name="Group 4"/>
          <p:cNvGrpSpPr>
            <a:grpSpLocks/>
          </p:cNvGrpSpPr>
          <p:nvPr/>
        </p:nvGrpSpPr>
        <p:grpSpPr bwMode="auto">
          <a:xfrm>
            <a:off x="2789238" y="963613"/>
            <a:ext cx="4000500" cy="992188"/>
            <a:chOff x="1992" y="852"/>
            <a:chExt cx="2520" cy="696"/>
          </a:xfrm>
        </p:grpSpPr>
        <p:sp>
          <p:nvSpPr>
            <p:cNvPr id="29701" name="Line 5"/>
            <p:cNvSpPr>
              <a:spLocks noChangeShapeType="1"/>
            </p:cNvSpPr>
            <p:nvPr/>
          </p:nvSpPr>
          <p:spPr bwMode="auto">
            <a:xfrm flipV="1">
              <a:off x="4116" y="1164"/>
              <a:ext cx="0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29702" name="Line 6"/>
            <p:cNvSpPr>
              <a:spLocks noChangeShapeType="1"/>
            </p:cNvSpPr>
            <p:nvPr/>
          </p:nvSpPr>
          <p:spPr bwMode="auto">
            <a:xfrm flipV="1">
              <a:off x="4380" y="1164"/>
              <a:ext cx="0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1992" y="852"/>
              <a:ext cx="2520" cy="324"/>
            </a:xfrm>
            <a:prstGeom prst="rect">
              <a:avLst/>
            </a:prstGeom>
            <a:solidFill>
              <a:srgbClr val="F000F0"/>
            </a:solidFill>
            <a:ln w="38100">
              <a:solidFill>
                <a:srgbClr val="99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r>
                <a:rPr lang="ru-RU" sz="2400" dirty="0">
                  <a:solidFill>
                    <a:schemeClr val="bg1"/>
                  </a:solidFill>
                </a:rPr>
                <a:t>ЛИПОЕВАЯ КИСЛОТА</a:t>
              </a:r>
              <a:endParaRPr lang="ru-RU" sz="2400" dirty="0"/>
            </a:p>
          </p:txBody>
        </p:sp>
        <p:sp>
          <p:nvSpPr>
            <p:cNvPr id="29704" name="Text Box 8"/>
            <p:cNvSpPr txBox="1">
              <a:spLocks noChangeArrowheads="1"/>
            </p:cNvSpPr>
            <p:nvPr/>
          </p:nvSpPr>
          <p:spPr bwMode="auto">
            <a:xfrm>
              <a:off x="4005" y="1260"/>
              <a:ext cx="4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S - S</a:t>
              </a:r>
              <a:endParaRPr lang="ru-RU" sz="2400"/>
            </a:p>
          </p:txBody>
        </p:sp>
      </p:grpSp>
      <p:sp>
        <p:nvSpPr>
          <p:cNvPr id="29705" name="AutoShape 9"/>
          <p:cNvSpPr>
            <a:spLocks noChangeArrowheads="1"/>
          </p:cNvSpPr>
          <p:nvPr/>
        </p:nvSpPr>
        <p:spPr bwMode="auto">
          <a:xfrm rot="1770244">
            <a:off x="593725" y="936625"/>
            <a:ext cx="1906588" cy="1685925"/>
          </a:xfrm>
          <a:prstGeom prst="hexagon">
            <a:avLst>
              <a:gd name="adj" fmla="val 28272"/>
              <a:gd name="vf" fmla="val 115470"/>
            </a:avLst>
          </a:prstGeom>
          <a:solidFill>
            <a:srgbClr val="FF000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2332038" y="1276350"/>
            <a:ext cx="45720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39763" y="1216025"/>
            <a:ext cx="18065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r>
              <a:rPr lang="ru-RU" sz="2400">
                <a:solidFill>
                  <a:schemeClr val="bg1"/>
                </a:solidFill>
              </a:rPr>
              <a:t>КОЛЬЦО</a:t>
            </a:r>
          </a:p>
          <a:p>
            <a:r>
              <a:rPr lang="ru-RU" sz="2400">
                <a:solidFill>
                  <a:schemeClr val="bg1"/>
                </a:solidFill>
              </a:rPr>
              <a:t>ПИРИМИ-ДИНА</a:t>
            </a:r>
            <a:endParaRPr lang="ru-RU" sz="2400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332038" y="2228850"/>
            <a:ext cx="19050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466975" y="2011363"/>
            <a:ext cx="644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sz="2000"/>
              <a:t>СН</a:t>
            </a:r>
            <a:r>
              <a:rPr lang="ru-RU" sz="2000" baseline="-25000"/>
              <a:t>2</a:t>
            </a:r>
            <a:endParaRPr lang="ru-RU" sz="2000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3017838" y="2209800"/>
            <a:ext cx="438150" cy="1905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9711" name="AutoShape 15"/>
          <p:cNvSpPr>
            <a:spLocks noChangeArrowheads="1"/>
          </p:cNvSpPr>
          <p:nvPr/>
        </p:nvSpPr>
        <p:spPr bwMode="auto">
          <a:xfrm rot="10800000">
            <a:off x="3170238" y="2228850"/>
            <a:ext cx="1598612" cy="1314450"/>
          </a:xfrm>
          <a:prstGeom prst="pentagon">
            <a:avLst/>
          </a:prstGeom>
          <a:solidFill>
            <a:srgbClr val="F000F0"/>
          </a:solidFill>
          <a:ln w="38100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4789488" y="3057525"/>
            <a:ext cx="24765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4970463" y="2828925"/>
            <a:ext cx="2043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sz="2400">
                <a:solidFill>
                  <a:srgbClr val="F000F0"/>
                </a:solidFill>
              </a:rPr>
              <a:t>СН</a:t>
            </a:r>
            <a:r>
              <a:rPr lang="ru-RU" sz="2400" baseline="-25000">
                <a:solidFill>
                  <a:srgbClr val="F000F0"/>
                </a:solidFill>
              </a:rPr>
              <a:t>2</a:t>
            </a:r>
            <a:r>
              <a:rPr lang="ru-RU" sz="2400">
                <a:solidFill>
                  <a:srgbClr val="F000F0"/>
                </a:solidFill>
              </a:rPr>
              <a:t> - СН</a:t>
            </a:r>
            <a:r>
              <a:rPr lang="ru-RU" sz="2400" baseline="-25000">
                <a:solidFill>
                  <a:srgbClr val="F000F0"/>
                </a:solidFill>
              </a:rPr>
              <a:t>2</a:t>
            </a:r>
            <a:r>
              <a:rPr lang="ru-RU" sz="2400">
                <a:solidFill>
                  <a:srgbClr val="F000F0"/>
                </a:solidFill>
              </a:rPr>
              <a:t> - О</a:t>
            </a:r>
            <a:endParaRPr lang="ru-RU" sz="2000" baseline="-25000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6961188" y="3057525"/>
            <a:ext cx="24765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9715" name="Oval 19"/>
          <p:cNvSpPr>
            <a:spLocks noChangeArrowheads="1"/>
          </p:cNvSpPr>
          <p:nvPr/>
        </p:nvSpPr>
        <p:spPr bwMode="auto">
          <a:xfrm>
            <a:off x="7056438" y="2781300"/>
            <a:ext cx="552450" cy="552450"/>
          </a:xfrm>
          <a:prstGeom prst="ellipse">
            <a:avLst/>
          </a:prstGeom>
          <a:solidFill>
            <a:srgbClr val="F000F0"/>
          </a:solidFill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r>
              <a:rPr lang="ru-RU"/>
              <a:t>Ф</a:t>
            </a:r>
            <a:endParaRPr lang="ru-RU" sz="2000"/>
          </a:p>
        </p:txBody>
      </p:sp>
      <p:sp>
        <p:nvSpPr>
          <p:cNvPr id="29716" name="Oval 20"/>
          <p:cNvSpPr>
            <a:spLocks noChangeArrowheads="1"/>
          </p:cNvSpPr>
          <p:nvPr/>
        </p:nvSpPr>
        <p:spPr bwMode="auto">
          <a:xfrm>
            <a:off x="3836988" y="3390900"/>
            <a:ext cx="342900" cy="28575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r>
              <a:rPr lang="en-US">
                <a:solidFill>
                  <a:srgbClr val="FF0000"/>
                </a:solidFill>
              </a:rPr>
              <a:t>S</a:t>
            </a:r>
            <a:endParaRPr lang="ru-RU" sz="2000"/>
          </a:p>
        </p:txBody>
      </p:sp>
      <p:sp>
        <p:nvSpPr>
          <p:cNvPr id="29717" name="Oval 21"/>
          <p:cNvSpPr>
            <a:spLocks noChangeArrowheads="1"/>
          </p:cNvSpPr>
          <p:nvPr/>
        </p:nvSpPr>
        <p:spPr bwMode="auto">
          <a:xfrm>
            <a:off x="7780338" y="2781300"/>
            <a:ext cx="552450" cy="552450"/>
          </a:xfrm>
          <a:prstGeom prst="ellipse">
            <a:avLst/>
          </a:prstGeom>
          <a:solidFill>
            <a:srgbClr val="F000F0"/>
          </a:solidFill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r>
              <a:rPr lang="ru-RU"/>
              <a:t>Ф</a:t>
            </a:r>
            <a:endParaRPr lang="ru-RU" sz="2000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7646988" y="3057525"/>
            <a:ext cx="17145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6693187" y="2175784"/>
            <a:ext cx="2079051" cy="402291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r>
              <a:rPr lang="ru-RU" sz="2000" dirty="0"/>
              <a:t>ПИРОФОСФАТ</a:t>
            </a:r>
          </a:p>
        </p:txBody>
      </p:sp>
      <p:sp>
        <p:nvSpPr>
          <p:cNvPr id="29720" name="AutoShape 24"/>
          <p:cNvSpPr>
            <a:spLocks/>
          </p:cNvSpPr>
          <p:nvPr/>
        </p:nvSpPr>
        <p:spPr bwMode="auto">
          <a:xfrm rot="5389698" flipH="1">
            <a:off x="7627287" y="2036821"/>
            <a:ext cx="96837" cy="1333500"/>
          </a:xfrm>
          <a:prstGeom prst="rightBracket">
            <a:avLst>
              <a:gd name="adj" fmla="val 14893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3222625" y="2430463"/>
            <a:ext cx="149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КОЛЬЦО</a:t>
            </a:r>
          </a:p>
          <a:p>
            <a:r>
              <a:rPr lang="ru-RU" sz="2000" dirty="0">
                <a:solidFill>
                  <a:schemeClr val="bg1"/>
                </a:solidFill>
              </a:rPr>
              <a:t> ТИАЗОЛА</a:t>
            </a:r>
          </a:p>
        </p:txBody>
      </p:sp>
      <p:sp>
        <p:nvSpPr>
          <p:cNvPr id="29722" name="Oval 26"/>
          <p:cNvSpPr>
            <a:spLocks noChangeArrowheads="1"/>
          </p:cNvSpPr>
          <p:nvPr/>
        </p:nvSpPr>
        <p:spPr bwMode="auto">
          <a:xfrm>
            <a:off x="3265488" y="2089150"/>
            <a:ext cx="687387" cy="431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sz="2000">
                <a:solidFill>
                  <a:srgbClr val="FFFF00"/>
                </a:solidFill>
              </a:rPr>
              <a:t>N</a:t>
            </a:r>
            <a:r>
              <a:rPr lang="en-US" sz="2000" baseline="30000">
                <a:solidFill>
                  <a:srgbClr val="FFFF00"/>
                </a:solidFill>
              </a:rPr>
              <a:t>+</a:t>
            </a:r>
            <a:endParaRPr lang="ru-RU" sz="2000">
              <a:solidFill>
                <a:schemeClr val="bg1"/>
              </a:solidFill>
            </a:endParaRP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346075" y="3101975"/>
            <a:ext cx="295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sz="3200" dirty="0">
                <a:solidFill>
                  <a:srgbClr val="0000FF"/>
                </a:solidFill>
              </a:rPr>
              <a:t>ТИАМИН  (В</a:t>
            </a:r>
            <a:r>
              <a:rPr lang="ru-RU" sz="3200" baseline="-25000" dirty="0">
                <a:solidFill>
                  <a:srgbClr val="0000FF"/>
                </a:solidFill>
              </a:rPr>
              <a:t>1</a:t>
            </a:r>
            <a:r>
              <a:rPr lang="ru-RU" sz="3200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55967" y="3857626"/>
            <a:ext cx="8394700" cy="145732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rgbClr val="0000FF"/>
                </a:solidFill>
              </a:rPr>
              <a:t>ЛТПФ</a:t>
            </a:r>
            <a:r>
              <a:rPr lang="ru-RU" dirty="0"/>
              <a:t> входит в состав ферментов, осуществляющих окислительное </a:t>
            </a:r>
            <a:r>
              <a:rPr lang="ru-RU" dirty="0" err="1"/>
              <a:t>декарбоксилирование</a:t>
            </a:r>
            <a:r>
              <a:rPr lang="ru-RU" dirty="0"/>
              <a:t> </a:t>
            </a:r>
            <a:r>
              <a:rPr lang="ru-RU" dirty="0">
                <a:sym typeface="Symbol" panose="05050102010706020507" pitchFamily="18" charset="2"/>
              </a:rPr>
              <a:t></a:t>
            </a:r>
            <a:r>
              <a:rPr lang="ru-RU" dirty="0"/>
              <a:t> -кетокислот (пировиноградной, </a:t>
            </a:r>
            <a:r>
              <a:rPr lang="ru-RU" dirty="0">
                <a:sym typeface="Symbol" panose="05050102010706020507" pitchFamily="18" charset="2"/>
              </a:rPr>
              <a:t></a:t>
            </a:r>
            <a:r>
              <a:rPr lang="ru-RU" dirty="0"/>
              <a:t> -кетоглутаровой)</a:t>
            </a:r>
          </a:p>
        </p:txBody>
      </p:sp>
      <p:grpSp>
        <p:nvGrpSpPr>
          <p:cNvPr id="29725" name="Group 29"/>
          <p:cNvGrpSpPr>
            <a:grpSpLocks/>
          </p:cNvGrpSpPr>
          <p:nvPr/>
        </p:nvGrpSpPr>
        <p:grpSpPr bwMode="auto">
          <a:xfrm>
            <a:off x="1064420" y="5368932"/>
            <a:ext cx="2044700" cy="682625"/>
            <a:chOff x="245" y="3535"/>
            <a:chExt cx="1288" cy="430"/>
          </a:xfrm>
        </p:grpSpPr>
        <p:sp>
          <p:nvSpPr>
            <p:cNvPr id="29726" name="Text Box 30"/>
            <p:cNvSpPr txBox="1">
              <a:spLocks noChangeArrowheads="1"/>
            </p:cNvSpPr>
            <p:nvPr/>
          </p:nvSpPr>
          <p:spPr bwMode="auto">
            <a:xfrm>
              <a:off x="245" y="3715"/>
              <a:ext cx="1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r>
                <a:rPr lang="ru-RU" sz="2000" dirty="0"/>
                <a:t>СН</a:t>
              </a:r>
              <a:r>
                <a:rPr lang="ru-RU" sz="2000" baseline="-25000" dirty="0"/>
                <a:t>3  </a:t>
              </a:r>
              <a:r>
                <a:rPr lang="ru-RU" sz="2000" dirty="0"/>
                <a:t>- </a:t>
              </a:r>
              <a:r>
                <a:rPr lang="ru-RU" sz="2000" dirty="0">
                  <a:solidFill>
                    <a:srgbClr val="FF0000"/>
                  </a:solidFill>
                </a:rPr>
                <a:t>С</a:t>
              </a:r>
              <a:r>
                <a:rPr lang="ru-RU" sz="2000" dirty="0"/>
                <a:t> - СООН</a:t>
              </a:r>
            </a:p>
          </p:txBody>
        </p:sp>
        <p:sp>
          <p:nvSpPr>
            <p:cNvPr id="29727" name="Line 31"/>
            <p:cNvSpPr>
              <a:spLocks noChangeShapeType="1"/>
            </p:cNvSpPr>
            <p:nvPr/>
          </p:nvSpPr>
          <p:spPr bwMode="auto">
            <a:xfrm flipV="1">
              <a:off x="816" y="3684"/>
              <a:ext cx="84" cy="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29728" name="Line 32"/>
            <p:cNvSpPr>
              <a:spLocks noChangeShapeType="1"/>
            </p:cNvSpPr>
            <p:nvPr/>
          </p:nvSpPr>
          <p:spPr bwMode="auto">
            <a:xfrm flipV="1">
              <a:off x="852" y="3720"/>
              <a:ext cx="84" cy="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29729" name="Text Box 33"/>
            <p:cNvSpPr txBox="1">
              <a:spLocks noChangeArrowheads="1"/>
            </p:cNvSpPr>
            <p:nvPr/>
          </p:nvSpPr>
          <p:spPr bwMode="auto">
            <a:xfrm>
              <a:off x="853" y="3535"/>
              <a:ext cx="2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r>
                <a:rPr lang="ru-RU" sz="2000">
                  <a:solidFill>
                    <a:srgbClr val="FF0000"/>
                  </a:solidFill>
                </a:rPr>
                <a:t>О</a:t>
              </a:r>
              <a:endParaRPr lang="ru-RU" sz="2000"/>
            </a:p>
          </p:txBody>
        </p:sp>
      </p:grpSp>
      <p:grpSp>
        <p:nvGrpSpPr>
          <p:cNvPr id="29730" name="Group 34"/>
          <p:cNvGrpSpPr>
            <a:grpSpLocks/>
          </p:cNvGrpSpPr>
          <p:nvPr/>
        </p:nvGrpSpPr>
        <p:grpSpPr bwMode="auto">
          <a:xfrm>
            <a:off x="4453317" y="5368932"/>
            <a:ext cx="3663950" cy="701675"/>
            <a:chOff x="2490" y="3571"/>
            <a:chExt cx="2308" cy="442"/>
          </a:xfrm>
        </p:grpSpPr>
        <p:sp>
          <p:nvSpPr>
            <p:cNvPr id="29731" name="Text Box 35"/>
            <p:cNvSpPr txBox="1">
              <a:spLocks noChangeArrowheads="1"/>
            </p:cNvSpPr>
            <p:nvPr/>
          </p:nvSpPr>
          <p:spPr bwMode="auto">
            <a:xfrm>
              <a:off x="2490" y="3763"/>
              <a:ext cx="23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r"/>
              <a:r>
                <a:rPr lang="ru-RU" sz="2000" dirty="0"/>
                <a:t>СООН - СН</a:t>
              </a:r>
              <a:r>
                <a:rPr lang="ru-RU" sz="2000" baseline="-25000" dirty="0"/>
                <a:t>2</a:t>
              </a:r>
              <a:r>
                <a:rPr lang="ru-RU" sz="2000" dirty="0"/>
                <a:t> - СН</a:t>
              </a:r>
              <a:r>
                <a:rPr lang="ru-RU" sz="2000" baseline="-25000" dirty="0"/>
                <a:t>2 </a:t>
              </a:r>
              <a:r>
                <a:rPr lang="ru-RU" sz="2000" dirty="0"/>
                <a:t>- </a:t>
              </a:r>
              <a:r>
                <a:rPr lang="ru-RU" sz="2000" dirty="0">
                  <a:solidFill>
                    <a:srgbClr val="FF0000"/>
                  </a:solidFill>
                </a:rPr>
                <a:t>С</a:t>
              </a:r>
              <a:r>
                <a:rPr lang="ru-RU" sz="2000" dirty="0"/>
                <a:t> - СООН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 flipV="1">
              <a:off x="4104" y="3720"/>
              <a:ext cx="84" cy="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29733" name="Line 37"/>
            <p:cNvSpPr>
              <a:spLocks noChangeShapeType="1"/>
            </p:cNvSpPr>
            <p:nvPr/>
          </p:nvSpPr>
          <p:spPr bwMode="auto">
            <a:xfrm flipV="1">
              <a:off x="4140" y="3756"/>
              <a:ext cx="84" cy="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29734" name="Text Box 38"/>
            <p:cNvSpPr txBox="1">
              <a:spLocks noChangeArrowheads="1"/>
            </p:cNvSpPr>
            <p:nvPr/>
          </p:nvSpPr>
          <p:spPr bwMode="auto">
            <a:xfrm>
              <a:off x="4141" y="3571"/>
              <a:ext cx="2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000F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99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r>
                <a:rPr lang="ru-RU" sz="2000">
                  <a:solidFill>
                    <a:srgbClr val="FF0000"/>
                  </a:solidFill>
                </a:rPr>
                <a:t>О</a:t>
              </a:r>
              <a:endParaRPr lang="ru-RU" sz="2000"/>
            </a:p>
          </p:txBody>
        </p:sp>
      </p:grpSp>
      <p:sp>
        <p:nvSpPr>
          <p:cNvPr id="29735" name="Text Box 39"/>
          <p:cNvSpPr txBox="1">
            <a:spLocks noChangeArrowheads="1"/>
          </p:cNvSpPr>
          <p:nvPr/>
        </p:nvSpPr>
        <p:spPr bwMode="auto">
          <a:xfrm>
            <a:off x="255967" y="6048166"/>
            <a:ext cx="3923921" cy="740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50000"/>
              </a:lnSpc>
            </a:pPr>
            <a:r>
              <a:rPr lang="ru-RU" dirty="0"/>
              <a:t>Пировиноградная к-та</a:t>
            </a:r>
          </a:p>
          <a:p>
            <a:r>
              <a:rPr lang="ru-RU" dirty="0"/>
              <a:t>(ПВК)</a:t>
            </a:r>
          </a:p>
        </p:txBody>
      </p:sp>
      <p:sp>
        <p:nvSpPr>
          <p:cNvPr id="29736" name="Text Box 40"/>
          <p:cNvSpPr txBox="1">
            <a:spLocks noChangeArrowheads="1"/>
          </p:cNvSpPr>
          <p:nvPr/>
        </p:nvSpPr>
        <p:spPr bwMode="auto">
          <a:xfrm>
            <a:off x="4053267" y="5916613"/>
            <a:ext cx="4597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00F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99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dirty="0">
                <a:sym typeface="Symbol" panose="05050102010706020507" pitchFamily="18" charset="2"/>
              </a:rPr>
              <a:t></a:t>
            </a:r>
            <a:r>
              <a:rPr lang="ru-RU" dirty="0"/>
              <a:t> -Кетоглутаровая кислота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A90-0E3F-42E5-B651-C4BD0666F504}" type="slidenum">
              <a:rPr lang="ru-RU"/>
              <a:pPr/>
              <a:t>6</a:t>
            </a:fld>
            <a:endParaRPr lang="ru-RU"/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55610" y="479578"/>
            <a:ext cx="8670026" cy="5819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Рибофлавин, В</a:t>
            </a:r>
            <a:r>
              <a:rPr lang="ru-RU" sz="3600" baseline="-25000" dirty="0">
                <a:solidFill>
                  <a:srgbClr val="FF3300"/>
                </a:solidFill>
              </a:rPr>
              <a:t>2</a:t>
            </a:r>
            <a:r>
              <a:rPr lang="ru-RU" sz="3600" dirty="0"/>
              <a:t>, витамин роста </a:t>
            </a:r>
          </a:p>
          <a:p>
            <a:pPr algn="l"/>
            <a:endParaRPr lang="ru-RU" sz="2400" dirty="0"/>
          </a:p>
          <a:p>
            <a:pPr algn="l"/>
            <a:r>
              <a:rPr lang="ru-RU" sz="3600" dirty="0" smtClean="0"/>
              <a:t>Содержит </a:t>
            </a:r>
            <a:r>
              <a:rPr lang="ru-RU" sz="3600" dirty="0" err="1"/>
              <a:t>изоаллоксазин</a:t>
            </a:r>
            <a:r>
              <a:rPr lang="ru-RU" sz="3600" dirty="0"/>
              <a:t> и </a:t>
            </a:r>
            <a:r>
              <a:rPr lang="ru-RU" sz="3600" dirty="0" err="1"/>
              <a:t>рибитол</a:t>
            </a:r>
            <a:endParaRPr lang="ru-RU" sz="3600" dirty="0"/>
          </a:p>
          <a:p>
            <a:pPr algn="l"/>
            <a:endParaRPr lang="ru-RU" sz="2400" dirty="0" smtClean="0"/>
          </a:p>
          <a:p>
            <a:pPr algn="just"/>
            <a:r>
              <a:rPr lang="ru-RU" sz="3600" dirty="0" smtClean="0"/>
              <a:t>Функции</a:t>
            </a:r>
            <a:r>
              <a:rPr lang="ru-RU" sz="3600" dirty="0"/>
              <a:t>: входит в состав </a:t>
            </a:r>
            <a:r>
              <a:rPr lang="ru-RU" sz="3600" dirty="0" smtClean="0"/>
              <a:t>коферментов</a:t>
            </a:r>
            <a:endParaRPr lang="ru-RU" sz="3600" dirty="0"/>
          </a:p>
          <a:p>
            <a:pPr algn="l"/>
            <a:r>
              <a:rPr lang="ru-RU" sz="3600" dirty="0">
                <a:solidFill>
                  <a:srgbClr val="FF3300"/>
                </a:solidFill>
              </a:rPr>
              <a:t>ФАД и ФМН</a:t>
            </a:r>
            <a:r>
              <a:rPr lang="ru-RU" sz="3600" dirty="0"/>
              <a:t>, входящих в состав </a:t>
            </a:r>
            <a:r>
              <a:rPr lang="ru-RU" sz="3600" dirty="0" smtClean="0"/>
              <a:t>оксидаз</a:t>
            </a:r>
            <a:endParaRPr lang="ru-RU" sz="3600" dirty="0"/>
          </a:p>
          <a:p>
            <a:pPr algn="l"/>
            <a:r>
              <a:rPr lang="ru-RU" sz="3600" dirty="0"/>
              <a:t> </a:t>
            </a:r>
            <a:endParaRPr lang="ru-RU" sz="3600" dirty="0" smtClean="0"/>
          </a:p>
          <a:p>
            <a:pPr algn="just"/>
            <a:r>
              <a:rPr lang="ru-RU" sz="3600" dirty="0" err="1" smtClean="0"/>
              <a:t>Авитоминоз</a:t>
            </a:r>
            <a:r>
              <a:rPr lang="ru-RU" sz="3600" dirty="0"/>
              <a:t>: поражение глаз, анемия,</a:t>
            </a:r>
          </a:p>
          <a:p>
            <a:pPr algn="just"/>
            <a:r>
              <a:rPr lang="ru-RU" sz="3600" dirty="0"/>
              <a:t>дерматиты, прекращение роста.</a:t>
            </a:r>
          </a:p>
          <a:p>
            <a:pPr algn="just"/>
            <a:r>
              <a:rPr lang="ru-RU" sz="3600" dirty="0" smtClean="0"/>
              <a:t>Используется </a:t>
            </a:r>
            <a:r>
              <a:rPr lang="ru-RU" sz="3600" dirty="0"/>
              <a:t>при </a:t>
            </a:r>
            <a:r>
              <a:rPr lang="ru-RU" sz="3600" dirty="0" err="1"/>
              <a:t>коньюктивитах</a:t>
            </a:r>
            <a:r>
              <a:rPr lang="ru-RU" sz="3600" dirty="0"/>
              <a:t>, ранах, язвах.	</a:t>
            </a:r>
          </a:p>
        </p:txBody>
      </p:sp>
    </p:spTree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60B-7986-44E2-85F8-C817197DC866}" type="slidenum">
              <a:rPr lang="ru-RU"/>
              <a:pPr/>
              <a:t>7</a:t>
            </a:fld>
            <a:endParaRPr lang="ru-RU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rot="19800000">
            <a:off x="7488238" y="2855913"/>
            <a:ext cx="266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 rot="19800000">
            <a:off x="7526338" y="2919413"/>
            <a:ext cx="266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38" name="AutoShape 2"/>
          <p:cNvSpPr>
            <a:spLocks noChangeArrowheads="1"/>
          </p:cNvSpPr>
          <p:nvPr/>
        </p:nvSpPr>
        <p:spPr bwMode="auto">
          <a:xfrm rot="1800000">
            <a:off x="1931988" y="2535238"/>
            <a:ext cx="2100262" cy="1816100"/>
          </a:xfrm>
          <a:prstGeom prst="hexagon">
            <a:avLst>
              <a:gd name="adj" fmla="val 28912"/>
              <a:gd name="vf" fmla="val 115470"/>
            </a:avLst>
          </a:prstGeom>
          <a:gradFill rotWithShape="0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 rot="1800000">
            <a:off x="3748088" y="2554288"/>
            <a:ext cx="2100262" cy="1816100"/>
          </a:xfrm>
          <a:prstGeom prst="hexagon">
            <a:avLst>
              <a:gd name="adj" fmla="val 28912"/>
              <a:gd name="vf" fmla="val 115470"/>
            </a:avLst>
          </a:prstGeom>
          <a:gradFill rotWithShape="0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 rot="1800000">
            <a:off x="5564188" y="2566988"/>
            <a:ext cx="2100262" cy="1816100"/>
          </a:xfrm>
          <a:prstGeom prst="hexagon">
            <a:avLst>
              <a:gd name="adj" fmla="val 28912"/>
              <a:gd name="vf" fmla="val 115470"/>
            </a:avLst>
          </a:prstGeom>
          <a:gradFill rotWithShape="0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2216150" y="2535238"/>
            <a:ext cx="742950" cy="412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rot="3630438" flipV="1">
            <a:off x="2209800" y="3943350"/>
            <a:ext cx="742950" cy="412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rot="7200000" flipV="1">
            <a:off x="3411538" y="3249613"/>
            <a:ext cx="731837" cy="420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4953000" y="3957638"/>
            <a:ext cx="622300" cy="35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V="1">
            <a:off x="5816600" y="2605088"/>
            <a:ext cx="66675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7" name="Freeform 11"/>
          <p:cNvSpPr>
            <a:spLocks/>
          </p:cNvSpPr>
          <p:nvPr/>
        </p:nvSpPr>
        <p:spPr bwMode="auto">
          <a:xfrm>
            <a:off x="4578350" y="2411413"/>
            <a:ext cx="454025" cy="138112"/>
          </a:xfrm>
          <a:custGeom>
            <a:avLst/>
            <a:gdLst>
              <a:gd name="T0" fmla="*/ 0 w 286"/>
              <a:gd name="T1" fmla="*/ 86 h 87"/>
              <a:gd name="T2" fmla="*/ 139 w 286"/>
              <a:gd name="T3" fmla="*/ 0 h 87"/>
              <a:gd name="T4" fmla="*/ 286 w 286"/>
              <a:gd name="T5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6" h="87">
                <a:moveTo>
                  <a:pt x="0" y="86"/>
                </a:moveTo>
                <a:lnTo>
                  <a:pt x="139" y="0"/>
                </a:lnTo>
                <a:lnTo>
                  <a:pt x="286" y="87"/>
                </a:lnTo>
              </a:path>
            </a:pathLst>
          </a:custGeom>
          <a:noFill/>
          <a:ln w="5715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8" name="Freeform 12"/>
          <p:cNvSpPr>
            <a:spLocks/>
          </p:cNvSpPr>
          <p:nvPr/>
        </p:nvSpPr>
        <p:spPr bwMode="auto">
          <a:xfrm>
            <a:off x="4575175" y="4364038"/>
            <a:ext cx="476250" cy="149225"/>
          </a:xfrm>
          <a:custGeom>
            <a:avLst/>
            <a:gdLst>
              <a:gd name="T0" fmla="*/ 0 w 300"/>
              <a:gd name="T1" fmla="*/ 7 h 94"/>
              <a:gd name="T2" fmla="*/ 144 w 300"/>
              <a:gd name="T3" fmla="*/ 94 h 94"/>
              <a:gd name="T4" fmla="*/ 300 w 300"/>
              <a:gd name="T5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0" h="94">
                <a:moveTo>
                  <a:pt x="0" y="7"/>
                </a:moveTo>
                <a:lnTo>
                  <a:pt x="144" y="94"/>
                </a:lnTo>
                <a:lnTo>
                  <a:pt x="300" y="0"/>
                </a:lnTo>
              </a:path>
            </a:pathLst>
          </a:custGeom>
          <a:noFill/>
          <a:ln w="5715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4592638" y="2224088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3300"/>
                </a:solidFill>
              </a:rPr>
              <a:t>N</a:t>
            </a:r>
            <a:endParaRPr lang="ru-RU" sz="2400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4583113" y="4224338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3300"/>
                </a:solidFill>
              </a:rPr>
              <a:t>N</a:t>
            </a:r>
            <a:endParaRPr lang="ru-RU" sz="2400"/>
          </a:p>
        </p:txBody>
      </p:sp>
      <p:sp>
        <p:nvSpPr>
          <p:cNvPr id="14352" name="Freeform 16"/>
          <p:cNvSpPr>
            <a:spLocks/>
          </p:cNvSpPr>
          <p:nvPr/>
        </p:nvSpPr>
        <p:spPr bwMode="auto">
          <a:xfrm>
            <a:off x="6407150" y="2420938"/>
            <a:ext cx="449263" cy="142875"/>
          </a:xfrm>
          <a:custGeom>
            <a:avLst/>
            <a:gdLst>
              <a:gd name="T0" fmla="*/ 0 w 283"/>
              <a:gd name="T1" fmla="*/ 80 h 90"/>
              <a:gd name="T2" fmla="*/ 142 w 283"/>
              <a:gd name="T3" fmla="*/ 0 h 90"/>
              <a:gd name="T4" fmla="*/ 283 w 283"/>
              <a:gd name="T5" fmla="*/ 9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3" h="90">
                <a:moveTo>
                  <a:pt x="0" y="80"/>
                </a:moveTo>
                <a:lnTo>
                  <a:pt x="142" y="0"/>
                </a:lnTo>
                <a:lnTo>
                  <a:pt x="283" y="90"/>
                </a:lnTo>
              </a:path>
            </a:pathLst>
          </a:custGeom>
          <a:noFill/>
          <a:ln w="5715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3" name="Freeform 17"/>
          <p:cNvSpPr>
            <a:spLocks/>
          </p:cNvSpPr>
          <p:nvPr/>
        </p:nvSpPr>
        <p:spPr bwMode="auto">
          <a:xfrm rot="7200000" flipH="1">
            <a:off x="7235031" y="3907632"/>
            <a:ext cx="454025" cy="138112"/>
          </a:xfrm>
          <a:custGeom>
            <a:avLst/>
            <a:gdLst>
              <a:gd name="T0" fmla="*/ 0 w 286"/>
              <a:gd name="T1" fmla="*/ 86 h 87"/>
              <a:gd name="T2" fmla="*/ 139 w 286"/>
              <a:gd name="T3" fmla="*/ 0 h 87"/>
              <a:gd name="T4" fmla="*/ 286 w 286"/>
              <a:gd name="T5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6" h="87">
                <a:moveTo>
                  <a:pt x="0" y="86"/>
                </a:moveTo>
                <a:lnTo>
                  <a:pt x="139" y="0"/>
                </a:lnTo>
                <a:lnTo>
                  <a:pt x="286" y="87"/>
                </a:lnTo>
              </a:path>
            </a:pathLst>
          </a:custGeom>
          <a:noFill/>
          <a:ln w="5715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6411913" y="2224088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3300"/>
                </a:solidFill>
              </a:rPr>
              <a:t>N</a:t>
            </a:r>
            <a:endParaRPr lang="ru-RU" sz="2400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7269163" y="3767138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FF3300"/>
                </a:solidFill>
              </a:rPr>
              <a:t>N</a:t>
            </a:r>
            <a:r>
              <a:rPr lang="en-US" sz="2400"/>
              <a:t>-H</a:t>
            </a:r>
            <a:endParaRPr lang="ru-RU" sz="2400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H="1" flipV="1">
            <a:off x="1736725" y="2735263"/>
            <a:ext cx="333375" cy="190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H="1">
            <a:off x="1736725" y="3973513"/>
            <a:ext cx="333375" cy="190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7661275" y="2519363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/>
              <a:t>O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062038" y="2500313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/>
              <a:t>H</a:t>
            </a:r>
            <a:r>
              <a:rPr lang="ru-RU" sz="2400" baseline="-25000"/>
              <a:t>3</a:t>
            </a:r>
            <a:r>
              <a:rPr lang="ru-RU" sz="2400"/>
              <a:t>C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062038" y="3919538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/>
              <a:t>H</a:t>
            </a:r>
            <a:r>
              <a:rPr lang="ru-RU" sz="2400" baseline="-25000"/>
              <a:t>3</a:t>
            </a:r>
            <a:r>
              <a:rPr lang="ru-RU" sz="2400"/>
              <a:t>C</a:t>
            </a:r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 flipV="1">
            <a:off x="4783138" y="2020888"/>
            <a:ext cx="0" cy="266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4575175" y="1624013"/>
            <a:ext cx="3213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FF3300"/>
                </a:solidFill>
              </a:rPr>
              <a:t>CH</a:t>
            </a:r>
            <a:r>
              <a:rPr lang="ru-RU" sz="2400" baseline="-25000">
                <a:solidFill>
                  <a:srgbClr val="FF3300"/>
                </a:solidFill>
              </a:rPr>
              <a:t>2</a:t>
            </a:r>
            <a:r>
              <a:rPr lang="ru-RU" sz="2400">
                <a:solidFill>
                  <a:srgbClr val="FF3300"/>
                </a:solidFill>
              </a:rPr>
              <a:t>-(CHOH)</a:t>
            </a:r>
            <a:r>
              <a:rPr lang="ru-RU" sz="2400" baseline="-25000">
                <a:solidFill>
                  <a:srgbClr val="FF3300"/>
                </a:solidFill>
              </a:rPr>
              <a:t>3</a:t>
            </a:r>
            <a:r>
              <a:rPr lang="ru-RU" sz="2400">
                <a:solidFill>
                  <a:srgbClr val="FF3300"/>
                </a:solidFill>
              </a:rPr>
              <a:t>-CH</a:t>
            </a:r>
            <a:r>
              <a:rPr lang="ru-RU" sz="2400" baseline="-25000">
                <a:solidFill>
                  <a:srgbClr val="FF3300"/>
                </a:solidFill>
              </a:rPr>
              <a:t>2</a:t>
            </a:r>
            <a:r>
              <a:rPr lang="ru-RU" sz="2400">
                <a:solidFill>
                  <a:srgbClr val="FF3300"/>
                </a:solidFill>
              </a:rPr>
              <a:t>OH</a:t>
            </a:r>
            <a:endParaRPr lang="ru-RU" sz="2400"/>
          </a:p>
        </p:txBody>
      </p:sp>
      <p:sp>
        <p:nvSpPr>
          <p:cNvPr id="14370" name="Line 34"/>
          <p:cNvSpPr>
            <a:spLocks noChangeShapeType="1"/>
          </p:cNvSpPr>
          <p:nvPr/>
        </p:nvSpPr>
        <p:spPr bwMode="auto">
          <a:xfrm rot="5400000">
            <a:off x="4695825" y="4745038"/>
            <a:ext cx="266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 rot="5400000">
            <a:off x="4621213" y="4745038"/>
            <a:ext cx="266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4573588" y="4776788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/>
              <a:t>O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095500" y="427038"/>
            <a:ext cx="5943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sz="3200">
                <a:solidFill>
                  <a:srgbClr val="FF3300"/>
                </a:solidFill>
              </a:rPr>
              <a:t>Рибофлавин </a:t>
            </a:r>
            <a:r>
              <a:rPr lang="ru-RU" sz="3200">
                <a:solidFill>
                  <a:schemeClr val="accent2"/>
                </a:solidFill>
              </a:rPr>
              <a:t>(витамин В</a:t>
            </a:r>
            <a:r>
              <a:rPr lang="ru-RU" sz="3200" baseline="-25000">
                <a:solidFill>
                  <a:schemeClr val="accent2"/>
                </a:solidFill>
              </a:rPr>
              <a:t>2</a:t>
            </a:r>
            <a:r>
              <a:rPr lang="ru-RU" sz="3200">
                <a:solidFill>
                  <a:schemeClr val="accent2"/>
                </a:solidFill>
              </a:rPr>
              <a:t>)</a:t>
            </a:r>
            <a:endParaRPr lang="ru-RU" sz="3200">
              <a:solidFill>
                <a:srgbClr val="FF3300"/>
              </a:solidFill>
            </a:endParaRPr>
          </a:p>
        </p:txBody>
      </p:sp>
      <p:sp>
        <p:nvSpPr>
          <p:cNvPr id="14379" name="AutoShape 43"/>
          <p:cNvSpPr>
            <a:spLocks/>
          </p:cNvSpPr>
          <p:nvPr/>
        </p:nvSpPr>
        <p:spPr bwMode="auto">
          <a:xfrm rot="5400000">
            <a:off x="6143625" y="219075"/>
            <a:ext cx="114300" cy="2686050"/>
          </a:xfrm>
          <a:prstGeom prst="leftBrace">
            <a:avLst>
              <a:gd name="adj1" fmla="val 1958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4380" name="Text Box 44"/>
          <p:cNvSpPr txBox="1">
            <a:spLocks noChangeArrowheads="1"/>
          </p:cNvSpPr>
          <p:nvPr/>
        </p:nvSpPr>
        <p:spPr bwMode="auto">
          <a:xfrm>
            <a:off x="5405438" y="1038225"/>
            <a:ext cx="15382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/>
              <a:t>Рибитол</a:t>
            </a:r>
          </a:p>
        </p:txBody>
      </p:sp>
      <p:sp>
        <p:nvSpPr>
          <p:cNvPr id="14381" name="AutoShape 45"/>
          <p:cNvSpPr>
            <a:spLocks/>
          </p:cNvSpPr>
          <p:nvPr/>
        </p:nvSpPr>
        <p:spPr bwMode="auto">
          <a:xfrm rot="16200000">
            <a:off x="4676775" y="2219325"/>
            <a:ext cx="133350" cy="6019800"/>
          </a:xfrm>
          <a:prstGeom prst="leftBrace">
            <a:avLst>
              <a:gd name="adj1" fmla="val 376190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4382" name="Text Box 46"/>
          <p:cNvSpPr txBox="1">
            <a:spLocks noChangeArrowheads="1"/>
          </p:cNvSpPr>
          <p:nvPr/>
        </p:nvSpPr>
        <p:spPr bwMode="auto">
          <a:xfrm>
            <a:off x="3376613" y="5476875"/>
            <a:ext cx="26257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/>
              <a:t>Изоаллоксазин</a:t>
            </a:r>
          </a:p>
        </p:txBody>
      </p:sp>
    </p:spTree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A128-B2E2-4E05-8149-4DEC26FC902C}" type="slidenum">
              <a:rPr lang="ru-RU"/>
              <a:pPr/>
              <a:t>8</a:t>
            </a:fld>
            <a:endParaRPr lang="ru-RU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95534" y="384045"/>
            <a:ext cx="9048466" cy="5634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l"/>
            <a:r>
              <a:rPr lang="ru-RU" sz="3600" dirty="0">
                <a:solidFill>
                  <a:srgbClr val="FF3300"/>
                </a:solidFill>
              </a:rPr>
              <a:t>Пантотеновая к-та (</a:t>
            </a:r>
            <a:r>
              <a:rPr lang="ru-RU" sz="3600" dirty="0" smtClean="0">
                <a:solidFill>
                  <a:srgbClr val="FF3300"/>
                </a:solidFill>
              </a:rPr>
              <a:t>В</a:t>
            </a:r>
            <a:r>
              <a:rPr lang="ru-RU" sz="3600" baseline="-25000" dirty="0" smtClean="0">
                <a:solidFill>
                  <a:srgbClr val="FF3300"/>
                </a:solidFill>
              </a:rPr>
              <a:t>3</a:t>
            </a:r>
            <a:r>
              <a:rPr lang="ru-RU" sz="3600" dirty="0" smtClean="0">
                <a:solidFill>
                  <a:srgbClr val="FF3300"/>
                </a:solidFill>
              </a:rPr>
              <a:t>),</a:t>
            </a:r>
            <a:r>
              <a:rPr lang="ru-RU" sz="3600" dirty="0" smtClean="0"/>
              <a:t> </a:t>
            </a:r>
            <a:r>
              <a:rPr lang="ru-RU" sz="3600" dirty="0" err="1"/>
              <a:t>антидерматитный</a:t>
            </a:r>
            <a:endParaRPr lang="ru-RU" sz="3600" dirty="0"/>
          </a:p>
          <a:p>
            <a:pPr algn="l"/>
            <a:r>
              <a:rPr lang="ru-RU" sz="3600" dirty="0"/>
              <a:t>                </a:t>
            </a:r>
          </a:p>
          <a:p>
            <a:pPr algn="l"/>
            <a:r>
              <a:rPr lang="ru-RU" sz="3600" dirty="0" smtClean="0"/>
              <a:t>Содержится </a:t>
            </a:r>
            <a:r>
              <a:rPr lang="ru-RU" sz="3600" dirty="0"/>
              <a:t>во всех тканях, особенно много в </a:t>
            </a:r>
            <a:r>
              <a:rPr lang="ru-RU" sz="3600" dirty="0" smtClean="0"/>
              <a:t>картофеле</a:t>
            </a:r>
            <a:r>
              <a:rPr lang="ru-RU" sz="3600" dirty="0"/>
              <a:t>, томатах, </a:t>
            </a:r>
            <a:r>
              <a:rPr lang="ru-RU" sz="3600" dirty="0" smtClean="0"/>
              <a:t>молоке, печени</a:t>
            </a:r>
            <a:r>
              <a:rPr lang="ru-RU" sz="3600" dirty="0"/>
              <a:t>.  </a:t>
            </a:r>
          </a:p>
          <a:p>
            <a:pPr algn="l"/>
            <a:r>
              <a:rPr lang="ru-RU" sz="3600" dirty="0"/>
              <a:t>Функции: входит в состав </a:t>
            </a:r>
            <a:r>
              <a:rPr lang="ru-RU" sz="3600" dirty="0" smtClean="0"/>
              <a:t>кофермента </a:t>
            </a:r>
            <a:r>
              <a:rPr lang="ru-RU" sz="3600" dirty="0" err="1" smtClean="0">
                <a:solidFill>
                  <a:srgbClr val="FF3300"/>
                </a:solidFill>
              </a:rPr>
              <a:t>КоА</a:t>
            </a:r>
            <a:r>
              <a:rPr lang="ru-RU" sz="3600" dirty="0" smtClean="0">
                <a:solidFill>
                  <a:srgbClr val="FF3300"/>
                </a:solidFill>
              </a:rPr>
              <a:t>-</a:t>
            </a:r>
            <a:r>
              <a:rPr lang="en-US" sz="3600" dirty="0" smtClean="0">
                <a:solidFill>
                  <a:srgbClr val="FF3300"/>
                </a:solidFill>
              </a:rPr>
              <a:t>S</a:t>
            </a:r>
            <a:r>
              <a:rPr lang="ru-RU" sz="3600" dirty="0">
                <a:solidFill>
                  <a:srgbClr val="FF3300"/>
                </a:solidFill>
              </a:rPr>
              <a:t>Н</a:t>
            </a:r>
            <a:r>
              <a:rPr lang="ru-RU" sz="3600" dirty="0"/>
              <a:t>, </a:t>
            </a:r>
            <a:r>
              <a:rPr lang="ru-RU" sz="3600" dirty="0" smtClean="0"/>
              <a:t>участвует </a:t>
            </a:r>
            <a:r>
              <a:rPr lang="ru-RU" sz="3600" dirty="0"/>
              <a:t>в переносе </a:t>
            </a:r>
            <a:r>
              <a:rPr lang="ru-RU" sz="3600" dirty="0" smtClean="0"/>
              <a:t>остатков кислот </a:t>
            </a:r>
            <a:r>
              <a:rPr lang="ru-RU" sz="3600" dirty="0"/>
              <a:t>(уксусной и др.).</a:t>
            </a:r>
          </a:p>
          <a:p>
            <a:pPr algn="l"/>
            <a:r>
              <a:rPr lang="ru-RU" sz="3600" dirty="0"/>
              <a:t> Авитаминоз: дерматиты, </a:t>
            </a:r>
            <a:r>
              <a:rPr lang="ru-RU" sz="3600" dirty="0" smtClean="0"/>
              <a:t>депигментация</a:t>
            </a:r>
            <a:r>
              <a:rPr lang="ru-RU" sz="3600" dirty="0"/>
              <a:t>, атаксия («гусиный шаг»)</a:t>
            </a:r>
          </a:p>
        </p:txBody>
      </p:sp>
    </p:spTree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2CAC-E60E-4116-B9AE-7659A6B6FA71}" type="slidenum">
              <a:rPr lang="ru-RU"/>
              <a:pPr/>
              <a:t>9</a:t>
            </a:fld>
            <a:endParaRPr lang="ru-RU"/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1719353" y="2655888"/>
            <a:ext cx="65944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dirty="0"/>
              <a:t>НO-CH</a:t>
            </a:r>
            <a:r>
              <a:rPr lang="ru-RU" baseline="-25000" dirty="0"/>
              <a:t>2</a:t>
            </a:r>
            <a:r>
              <a:rPr lang="ru-RU" dirty="0"/>
              <a:t>-C-CН-CО-NH-CH</a:t>
            </a:r>
            <a:r>
              <a:rPr lang="ru-RU" baseline="-25000" dirty="0"/>
              <a:t>2</a:t>
            </a:r>
            <a:r>
              <a:rPr lang="ru-RU" dirty="0"/>
              <a:t>-CH</a:t>
            </a:r>
            <a:r>
              <a:rPr lang="ru-RU" baseline="-25000" dirty="0"/>
              <a:t>2</a:t>
            </a:r>
            <a:r>
              <a:rPr lang="ru-RU" dirty="0"/>
              <a:t>-CООН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2983003" y="34432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/>
              <a:t>CH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16428" name="Text Box 44"/>
          <p:cNvSpPr txBox="1">
            <a:spLocks noChangeArrowheads="1"/>
          </p:cNvSpPr>
          <p:nvPr/>
        </p:nvSpPr>
        <p:spPr bwMode="auto">
          <a:xfrm>
            <a:off x="3783103" y="3436938"/>
            <a:ext cx="736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/>
              <a:t>OН</a:t>
            </a:r>
          </a:p>
        </p:txBody>
      </p:sp>
      <p:sp>
        <p:nvSpPr>
          <p:cNvPr id="16446" name="Text Box 62"/>
          <p:cNvSpPr txBox="1">
            <a:spLocks noChangeArrowheads="1"/>
          </p:cNvSpPr>
          <p:nvPr/>
        </p:nvSpPr>
        <p:spPr bwMode="auto">
          <a:xfrm>
            <a:off x="2181225" y="647700"/>
            <a:ext cx="5814646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ru-RU" sz="3600" dirty="0">
                <a:solidFill>
                  <a:srgbClr val="FF3300"/>
                </a:solidFill>
              </a:rPr>
              <a:t>Пантотеновая кислота (</a:t>
            </a:r>
            <a:r>
              <a:rPr lang="ru-RU" sz="3600" dirty="0" smtClean="0">
                <a:solidFill>
                  <a:srgbClr val="FF3300"/>
                </a:solidFill>
              </a:rPr>
              <a:t>В</a:t>
            </a:r>
            <a:r>
              <a:rPr lang="ru-RU" sz="3600" baseline="-25000" dirty="0" smtClean="0">
                <a:solidFill>
                  <a:srgbClr val="FF3300"/>
                </a:solidFill>
              </a:rPr>
              <a:t>3</a:t>
            </a:r>
            <a:r>
              <a:rPr lang="ru-RU" sz="3600" dirty="0" smtClean="0">
                <a:solidFill>
                  <a:srgbClr val="FF3300"/>
                </a:solidFill>
              </a:rPr>
              <a:t>)</a:t>
            </a:r>
            <a:endParaRPr lang="ru-RU" sz="2400" dirty="0">
              <a:solidFill>
                <a:srgbClr val="FF3300"/>
              </a:solidFill>
            </a:endParaRPr>
          </a:p>
        </p:txBody>
      </p:sp>
      <p:sp>
        <p:nvSpPr>
          <p:cNvPr id="16482" name="Text Box 98"/>
          <p:cNvSpPr txBox="1">
            <a:spLocks noChangeArrowheads="1"/>
          </p:cNvSpPr>
          <p:nvPr/>
        </p:nvSpPr>
        <p:spPr bwMode="auto">
          <a:xfrm>
            <a:off x="3002053" y="174783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/>
              <a:t>CH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16483" name="Line 99"/>
          <p:cNvSpPr>
            <a:spLocks noChangeShapeType="1"/>
          </p:cNvSpPr>
          <p:nvPr/>
        </p:nvSpPr>
        <p:spPr bwMode="auto">
          <a:xfrm flipH="1">
            <a:off x="3232240" y="3086100"/>
            <a:ext cx="9525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6484" name="Line 100"/>
          <p:cNvSpPr>
            <a:spLocks noChangeShapeType="1"/>
          </p:cNvSpPr>
          <p:nvPr/>
        </p:nvSpPr>
        <p:spPr bwMode="auto">
          <a:xfrm flipH="1" flipV="1">
            <a:off x="3232240" y="2266950"/>
            <a:ext cx="9525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6485" name="Line 101"/>
          <p:cNvSpPr>
            <a:spLocks noChangeShapeType="1"/>
          </p:cNvSpPr>
          <p:nvPr/>
        </p:nvSpPr>
        <p:spPr bwMode="auto">
          <a:xfrm flipH="1" flipV="1">
            <a:off x="3841840" y="3105150"/>
            <a:ext cx="9525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16486" name="Text Box 102"/>
          <p:cNvSpPr txBox="1">
            <a:spLocks noChangeArrowheads="1"/>
          </p:cNvSpPr>
          <p:nvPr/>
        </p:nvSpPr>
        <p:spPr bwMode="auto">
          <a:xfrm>
            <a:off x="2193925" y="4524375"/>
            <a:ext cx="4735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dirty="0"/>
              <a:t>Входит в состав </a:t>
            </a:r>
            <a:r>
              <a:rPr lang="ru-RU" dirty="0" err="1"/>
              <a:t>Коэнзима</a:t>
            </a:r>
            <a:r>
              <a:rPr lang="ru-RU" dirty="0"/>
              <a:t> А</a:t>
            </a:r>
          </a:p>
        </p:txBody>
      </p:sp>
    </p:spTree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</TotalTime>
  <Words>1105</Words>
  <Application>Microsoft Office PowerPoint</Application>
  <PresentationFormat>Экран (4:3)</PresentationFormat>
  <Paragraphs>323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Symbol</vt:lpstr>
      <vt:lpstr>Times New Roman</vt:lpstr>
      <vt:lpstr>Оформление по умолчанию</vt:lpstr>
      <vt:lpstr>Документ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1</dc:creator>
  <cp:lastModifiedBy>1</cp:lastModifiedBy>
  <cp:revision>104</cp:revision>
  <dcterms:created xsi:type="dcterms:W3CDTF">1601-01-01T00:00:00Z</dcterms:created>
  <dcterms:modified xsi:type="dcterms:W3CDTF">2017-02-14T08:24:15Z</dcterms:modified>
</cp:coreProperties>
</file>